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3695" r:id="rId2"/>
    <p:sldId id="3694" r:id="rId3"/>
    <p:sldId id="3718" r:id="rId4"/>
    <p:sldId id="3696" r:id="rId5"/>
    <p:sldId id="3697" r:id="rId6"/>
    <p:sldId id="3725" r:id="rId7"/>
    <p:sldId id="3698" r:id="rId8"/>
    <p:sldId id="3699" r:id="rId9"/>
    <p:sldId id="3724" r:id="rId10"/>
    <p:sldId id="3726" r:id="rId11"/>
    <p:sldId id="3707" r:id="rId12"/>
    <p:sldId id="3708" r:id="rId13"/>
    <p:sldId id="3710" r:id="rId14"/>
    <p:sldId id="3712" r:id="rId15"/>
    <p:sldId id="3713" r:id="rId16"/>
    <p:sldId id="3727" r:id="rId17"/>
    <p:sldId id="3729" r:id="rId18"/>
    <p:sldId id="3730" r:id="rId19"/>
    <p:sldId id="3733" r:id="rId20"/>
    <p:sldId id="3731" r:id="rId21"/>
    <p:sldId id="3734" r:id="rId22"/>
    <p:sldId id="3732" r:id="rId23"/>
    <p:sldId id="3714" r:id="rId24"/>
    <p:sldId id="3716" r:id="rId25"/>
    <p:sldId id="371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keshi Parnami" initials="SP" lastIdx="1" clrIdx="0">
    <p:extLst>
      <p:ext uri="{19B8F6BF-5375-455C-9EA6-DF929625EA0E}">
        <p15:presenceInfo xmlns:p15="http://schemas.microsoft.com/office/powerpoint/2012/main" userId="S::sparnami@upes.ac.in::61686955-4e93-4ddb-a545-ba82f91d1f9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36FF"/>
    <a:srgbClr val="4AAEFC"/>
    <a:srgbClr val="434ACF"/>
    <a:srgbClr val="BF2CFE"/>
    <a:srgbClr val="46B0FA"/>
    <a:srgbClr val="27D4F8"/>
    <a:srgbClr val="D9FF00"/>
    <a:srgbClr val="E0E600"/>
    <a:srgbClr val="0B2F3E"/>
    <a:srgbClr val="B1B1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C434E3-AA3B-4CF0-B529-74401EADD0C2}" v="2297" dt="2023-05-02T05:47:18.047"/>
    <p1510:client id="{9AC49231-C168-4654-9B8B-0150BB75B6EE}" v="1" dt="2023-05-01T12:29:54.259"/>
    <p1510:client id="{D95A5B81-BB49-44BE-B1A0-C022344317DF}" v="1057" dt="2023-05-01T09:52:23.044"/>
    <p1510:client id="{FBDE7F7E-6883-4A2B-8B11-D8A7535AB39C}" v="67" dt="2023-04-30T14:45:24.7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13" autoAdjust="0"/>
    <p:restoredTop sz="96327"/>
  </p:normalViewPr>
  <p:slideViewPr>
    <p:cSldViewPr snapToGrid="0" snapToObjects="1">
      <p:cViewPr varScale="1">
        <p:scale>
          <a:sx n="87" d="100"/>
          <a:sy n="87" d="100"/>
        </p:scale>
        <p:origin x="370" y="58"/>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C7BAB5-81B7-4EB1-A575-106E8CEAAE7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D52EB18-0E53-4E0A-A695-C91F281489EB}">
      <dgm:prSet/>
      <dgm:spPr/>
      <dgm:t>
        <a:bodyPr/>
        <a:lstStyle/>
        <a:p>
          <a:r>
            <a:rPr lang="en-US"/>
            <a:t>Introduction</a:t>
          </a:r>
        </a:p>
      </dgm:t>
    </dgm:pt>
    <dgm:pt modelId="{5B4F72A9-66E1-4E0E-9FB1-B219331E71FC}" type="parTrans" cxnId="{61C128CD-DA38-4451-BED3-2D9C67929FD5}">
      <dgm:prSet/>
      <dgm:spPr/>
      <dgm:t>
        <a:bodyPr/>
        <a:lstStyle/>
        <a:p>
          <a:endParaRPr lang="en-US"/>
        </a:p>
      </dgm:t>
    </dgm:pt>
    <dgm:pt modelId="{F030EF3D-6802-498B-8917-DF14EA0E5BAA}" type="sibTrans" cxnId="{61C128CD-DA38-4451-BED3-2D9C67929FD5}">
      <dgm:prSet/>
      <dgm:spPr/>
      <dgm:t>
        <a:bodyPr/>
        <a:lstStyle/>
        <a:p>
          <a:endParaRPr lang="en-US"/>
        </a:p>
      </dgm:t>
    </dgm:pt>
    <dgm:pt modelId="{888474BE-4627-4862-9989-EA25D7B66F2E}">
      <dgm:prSet/>
      <dgm:spPr/>
      <dgm:t>
        <a:bodyPr/>
        <a:lstStyle/>
        <a:p>
          <a:r>
            <a:rPr lang="en-US"/>
            <a:t>Problem Statement</a:t>
          </a:r>
        </a:p>
      </dgm:t>
    </dgm:pt>
    <dgm:pt modelId="{77BDEF5F-7F63-40E4-9B79-08F9A56972CF}" type="parTrans" cxnId="{E5189DAA-7C33-40A4-89AB-BC9CF64C94F4}">
      <dgm:prSet/>
      <dgm:spPr/>
      <dgm:t>
        <a:bodyPr/>
        <a:lstStyle/>
        <a:p>
          <a:endParaRPr lang="en-US"/>
        </a:p>
      </dgm:t>
    </dgm:pt>
    <dgm:pt modelId="{A9C8AB51-A78C-4BF7-9BBE-F431E721EEE4}" type="sibTrans" cxnId="{E5189DAA-7C33-40A4-89AB-BC9CF64C94F4}">
      <dgm:prSet/>
      <dgm:spPr/>
      <dgm:t>
        <a:bodyPr/>
        <a:lstStyle/>
        <a:p>
          <a:endParaRPr lang="en-US"/>
        </a:p>
      </dgm:t>
    </dgm:pt>
    <dgm:pt modelId="{D154C141-F8F9-47C9-86AC-F039C202A632}">
      <dgm:prSet/>
      <dgm:spPr/>
      <dgm:t>
        <a:bodyPr/>
        <a:lstStyle/>
        <a:p>
          <a:r>
            <a:rPr lang="en-US"/>
            <a:t>Industrial uses</a:t>
          </a:r>
        </a:p>
      </dgm:t>
    </dgm:pt>
    <dgm:pt modelId="{69011095-1619-410E-BA9D-5329211378A8}" type="parTrans" cxnId="{1487FF71-0EEB-4923-98C7-6814C090CBF8}">
      <dgm:prSet/>
      <dgm:spPr/>
      <dgm:t>
        <a:bodyPr/>
        <a:lstStyle/>
        <a:p>
          <a:endParaRPr lang="en-US"/>
        </a:p>
      </dgm:t>
    </dgm:pt>
    <dgm:pt modelId="{5A4FE811-C796-4902-A7B8-1011D5438C59}" type="sibTrans" cxnId="{1487FF71-0EEB-4923-98C7-6814C090CBF8}">
      <dgm:prSet/>
      <dgm:spPr/>
      <dgm:t>
        <a:bodyPr/>
        <a:lstStyle/>
        <a:p>
          <a:endParaRPr lang="en-US"/>
        </a:p>
      </dgm:t>
    </dgm:pt>
    <dgm:pt modelId="{1D293E38-1029-4B5C-B424-BE51D2A5810F}">
      <dgm:prSet/>
      <dgm:spPr/>
      <dgm:t>
        <a:bodyPr/>
        <a:lstStyle/>
        <a:p>
          <a:r>
            <a:rPr lang="en-US"/>
            <a:t>Basic analogy </a:t>
          </a:r>
        </a:p>
      </dgm:t>
    </dgm:pt>
    <dgm:pt modelId="{46B1AB19-6160-4AB6-8888-7EF3ACCB4BD3}" type="parTrans" cxnId="{BE4CE27E-2D48-4CA6-AB40-68AFFC7FB313}">
      <dgm:prSet/>
      <dgm:spPr/>
      <dgm:t>
        <a:bodyPr/>
        <a:lstStyle/>
        <a:p>
          <a:endParaRPr lang="en-US"/>
        </a:p>
      </dgm:t>
    </dgm:pt>
    <dgm:pt modelId="{0496E4C2-481B-4474-AC3D-9D8DDE15E550}" type="sibTrans" cxnId="{BE4CE27E-2D48-4CA6-AB40-68AFFC7FB313}">
      <dgm:prSet/>
      <dgm:spPr/>
      <dgm:t>
        <a:bodyPr/>
        <a:lstStyle/>
        <a:p>
          <a:endParaRPr lang="en-US"/>
        </a:p>
      </dgm:t>
    </dgm:pt>
    <dgm:pt modelId="{ED7F2E99-15D4-49D3-9A30-F9D22EAC3DA6}">
      <dgm:prSet/>
      <dgm:spPr/>
      <dgm:t>
        <a:bodyPr/>
        <a:lstStyle/>
        <a:p>
          <a:r>
            <a:rPr lang="en-US"/>
            <a:t>Ideology</a:t>
          </a:r>
        </a:p>
      </dgm:t>
    </dgm:pt>
    <dgm:pt modelId="{DA2BCDF3-D9B2-4B49-ADC0-39C6C5362973}" type="parTrans" cxnId="{4B073D67-FBBF-45DA-9707-041F3A36156C}">
      <dgm:prSet/>
      <dgm:spPr/>
      <dgm:t>
        <a:bodyPr/>
        <a:lstStyle/>
        <a:p>
          <a:endParaRPr lang="en-US"/>
        </a:p>
      </dgm:t>
    </dgm:pt>
    <dgm:pt modelId="{CE23A1C3-C924-4CA1-BFC6-0FDBD9FB4CD2}" type="sibTrans" cxnId="{4B073D67-FBBF-45DA-9707-041F3A36156C}">
      <dgm:prSet/>
      <dgm:spPr/>
      <dgm:t>
        <a:bodyPr/>
        <a:lstStyle/>
        <a:p>
          <a:endParaRPr lang="en-US"/>
        </a:p>
      </dgm:t>
    </dgm:pt>
    <dgm:pt modelId="{31A1172A-C8A1-48CE-8D81-258874E3C2A6}">
      <dgm:prSet/>
      <dgm:spPr/>
      <dgm:t>
        <a:bodyPr/>
        <a:lstStyle/>
        <a:p>
          <a:r>
            <a:rPr lang="en-US"/>
            <a:t>Building the prototype</a:t>
          </a:r>
        </a:p>
      </dgm:t>
    </dgm:pt>
    <dgm:pt modelId="{F3479E00-67B1-4572-8A3D-0A999247E67E}" type="parTrans" cxnId="{1745639F-3F24-4C40-979D-536D9FAF49C7}">
      <dgm:prSet/>
      <dgm:spPr/>
      <dgm:t>
        <a:bodyPr/>
        <a:lstStyle/>
        <a:p>
          <a:endParaRPr lang="en-US"/>
        </a:p>
      </dgm:t>
    </dgm:pt>
    <dgm:pt modelId="{9BA6BD26-E55D-4892-91B5-645701E68425}" type="sibTrans" cxnId="{1745639F-3F24-4C40-979D-536D9FAF49C7}">
      <dgm:prSet/>
      <dgm:spPr/>
      <dgm:t>
        <a:bodyPr/>
        <a:lstStyle/>
        <a:p>
          <a:endParaRPr lang="en-US"/>
        </a:p>
      </dgm:t>
    </dgm:pt>
    <dgm:pt modelId="{861EABB7-B883-4EF1-A584-B3BB4C42B40E}">
      <dgm:prSet/>
      <dgm:spPr/>
      <dgm:t>
        <a:bodyPr/>
        <a:lstStyle/>
        <a:p>
          <a:r>
            <a:rPr lang="en-US"/>
            <a:t>Results and outputs</a:t>
          </a:r>
        </a:p>
      </dgm:t>
    </dgm:pt>
    <dgm:pt modelId="{2B10FADA-8EA9-4F04-BF69-D41BF3DED7E5}" type="parTrans" cxnId="{23DB5523-3D8F-4211-8293-D41C7459A05A}">
      <dgm:prSet/>
      <dgm:spPr/>
      <dgm:t>
        <a:bodyPr/>
        <a:lstStyle/>
        <a:p>
          <a:endParaRPr lang="en-US"/>
        </a:p>
      </dgm:t>
    </dgm:pt>
    <dgm:pt modelId="{572F5FA6-9E70-4201-90F8-6457CEDB1CA4}" type="sibTrans" cxnId="{23DB5523-3D8F-4211-8293-D41C7459A05A}">
      <dgm:prSet/>
      <dgm:spPr/>
      <dgm:t>
        <a:bodyPr/>
        <a:lstStyle/>
        <a:p>
          <a:endParaRPr lang="en-US"/>
        </a:p>
      </dgm:t>
    </dgm:pt>
    <dgm:pt modelId="{3EA8A85F-AEBA-4F08-BAFA-C1D3434EE0B4}">
      <dgm:prSet/>
      <dgm:spPr/>
      <dgm:t>
        <a:bodyPr/>
        <a:lstStyle/>
        <a:p>
          <a:r>
            <a:rPr lang="en-US"/>
            <a:t>Challenges and Conclusion</a:t>
          </a:r>
        </a:p>
      </dgm:t>
    </dgm:pt>
    <dgm:pt modelId="{F5C1491E-342F-4B8C-BFEB-04F80BE87768}" type="parTrans" cxnId="{15FCBCB8-4AC8-4D01-A34A-DF1ADA5EDD15}">
      <dgm:prSet/>
      <dgm:spPr/>
      <dgm:t>
        <a:bodyPr/>
        <a:lstStyle/>
        <a:p>
          <a:endParaRPr lang="en-US"/>
        </a:p>
      </dgm:t>
    </dgm:pt>
    <dgm:pt modelId="{73B1CBB3-7204-414C-8428-AA6E7EA8A2B9}" type="sibTrans" cxnId="{15FCBCB8-4AC8-4D01-A34A-DF1ADA5EDD15}">
      <dgm:prSet/>
      <dgm:spPr/>
      <dgm:t>
        <a:bodyPr/>
        <a:lstStyle/>
        <a:p>
          <a:endParaRPr lang="en-US"/>
        </a:p>
      </dgm:t>
    </dgm:pt>
    <dgm:pt modelId="{12B4A53F-9984-41F4-B797-6E2935EEA2C2}">
      <dgm:prSet/>
      <dgm:spPr/>
      <dgm:t>
        <a:bodyPr/>
        <a:lstStyle/>
        <a:p>
          <a:r>
            <a:rPr lang="en-US"/>
            <a:t>References </a:t>
          </a:r>
        </a:p>
      </dgm:t>
    </dgm:pt>
    <dgm:pt modelId="{FAF8B723-9FD0-41A1-B0A1-9D6BAE054047}" type="parTrans" cxnId="{24CDE3D2-4BDD-487D-B157-0CAC05422201}">
      <dgm:prSet/>
      <dgm:spPr/>
      <dgm:t>
        <a:bodyPr/>
        <a:lstStyle/>
        <a:p>
          <a:endParaRPr lang="en-US"/>
        </a:p>
      </dgm:t>
    </dgm:pt>
    <dgm:pt modelId="{DA1F53DA-D7B0-4AF1-A22E-753CEDF00E0D}" type="sibTrans" cxnId="{24CDE3D2-4BDD-487D-B157-0CAC05422201}">
      <dgm:prSet/>
      <dgm:spPr/>
      <dgm:t>
        <a:bodyPr/>
        <a:lstStyle/>
        <a:p>
          <a:endParaRPr lang="en-US"/>
        </a:p>
      </dgm:t>
    </dgm:pt>
    <dgm:pt modelId="{88A98F99-D846-4B47-A715-E86D4351016E}" type="pres">
      <dgm:prSet presAssocID="{D0C7BAB5-81B7-4EB1-A575-106E8CEAAE71}" presName="linear" presStyleCnt="0">
        <dgm:presLayoutVars>
          <dgm:animLvl val="lvl"/>
          <dgm:resizeHandles val="exact"/>
        </dgm:presLayoutVars>
      </dgm:prSet>
      <dgm:spPr/>
      <dgm:t>
        <a:bodyPr/>
        <a:lstStyle/>
        <a:p>
          <a:endParaRPr lang="en-US"/>
        </a:p>
      </dgm:t>
    </dgm:pt>
    <dgm:pt modelId="{6F682596-CE0A-4BB9-A8C5-9E00625C6F23}" type="pres">
      <dgm:prSet presAssocID="{8D52EB18-0E53-4E0A-A695-C91F281489EB}" presName="parentText" presStyleLbl="node1" presStyleIdx="0" presStyleCnt="9">
        <dgm:presLayoutVars>
          <dgm:chMax val="0"/>
          <dgm:bulletEnabled val="1"/>
        </dgm:presLayoutVars>
      </dgm:prSet>
      <dgm:spPr/>
      <dgm:t>
        <a:bodyPr/>
        <a:lstStyle/>
        <a:p>
          <a:endParaRPr lang="en-US"/>
        </a:p>
      </dgm:t>
    </dgm:pt>
    <dgm:pt modelId="{A171FF64-1A39-4C06-9916-8AE29713065F}" type="pres">
      <dgm:prSet presAssocID="{F030EF3D-6802-498B-8917-DF14EA0E5BAA}" presName="spacer" presStyleCnt="0"/>
      <dgm:spPr/>
    </dgm:pt>
    <dgm:pt modelId="{BD6C00DB-ADB0-4349-B9CD-87818DAC7558}" type="pres">
      <dgm:prSet presAssocID="{888474BE-4627-4862-9989-EA25D7B66F2E}" presName="parentText" presStyleLbl="node1" presStyleIdx="1" presStyleCnt="9">
        <dgm:presLayoutVars>
          <dgm:chMax val="0"/>
          <dgm:bulletEnabled val="1"/>
        </dgm:presLayoutVars>
      </dgm:prSet>
      <dgm:spPr/>
      <dgm:t>
        <a:bodyPr/>
        <a:lstStyle/>
        <a:p>
          <a:endParaRPr lang="en-US"/>
        </a:p>
      </dgm:t>
    </dgm:pt>
    <dgm:pt modelId="{AF520C7C-8873-457B-8992-775952091D68}" type="pres">
      <dgm:prSet presAssocID="{A9C8AB51-A78C-4BF7-9BBE-F431E721EEE4}" presName="spacer" presStyleCnt="0"/>
      <dgm:spPr/>
    </dgm:pt>
    <dgm:pt modelId="{07771F75-0365-48A6-804D-8A177B4002B5}" type="pres">
      <dgm:prSet presAssocID="{D154C141-F8F9-47C9-86AC-F039C202A632}" presName="parentText" presStyleLbl="node1" presStyleIdx="2" presStyleCnt="9">
        <dgm:presLayoutVars>
          <dgm:chMax val="0"/>
          <dgm:bulletEnabled val="1"/>
        </dgm:presLayoutVars>
      </dgm:prSet>
      <dgm:spPr/>
      <dgm:t>
        <a:bodyPr/>
        <a:lstStyle/>
        <a:p>
          <a:endParaRPr lang="en-US"/>
        </a:p>
      </dgm:t>
    </dgm:pt>
    <dgm:pt modelId="{4D0B2F1B-C14B-4000-8F8B-8DD3BAD0A89E}" type="pres">
      <dgm:prSet presAssocID="{5A4FE811-C796-4902-A7B8-1011D5438C59}" presName="spacer" presStyleCnt="0"/>
      <dgm:spPr/>
    </dgm:pt>
    <dgm:pt modelId="{61F3CA9C-0BD5-4DF5-B8D9-72BA716F6D55}" type="pres">
      <dgm:prSet presAssocID="{1D293E38-1029-4B5C-B424-BE51D2A5810F}" presName="parentText" presStyleLbl="node1" presStyleIdx="3" presStyleCnt="9">
        <dgm:presLayoutVars>
          <dgm:chMax val="0"/>
          <dgm:bulletEnabled val="1"/>
        </dgm:presLayoutVars>
      </dgm:prSet>
      <dgm:spPr/>
      <dgm:t>
        <a:bodyPr/>
        <a:lstStyle/>
        <a:p>
          <a:endParaRPr lang="en-US"/>
        </a:p>
      </dgm:t>
    </dgm:pt>
    <dgm:pt modelId="{84565E8C-84D2-4635-993E-C6331171663B}" type="pres">
      <dgm:prSet presAssocID="{0496E4C2-481B-4474-AC3D-9D8DDE15E550}" presName="spacer" presStyleCnt="0"/>
      <dgm:spPr/>
    </dgm:pt>
    <dgm:pt modelId="{7540B535-CAE7-4AD9-8D9D-CED58C22B632}" type="pres">
      <dgm:prSet presAssocID="{ED7F2E99-15D4-49D3-9A30-F9D22EAC3DA6}" presName="parentText" presStyleLbl="node1" presStyleIdx="4" presStyleCnt="9">
        <dgm:presLayoutVars>
          <dgm:chMax val="0"/>
          <dgm:bulletEnabled val="1"/>
        </dgm:presLayoutVars>
      </dgm:prSet>
      <dgm:spPr/>
      <dgm:t>
        <a:bodyPr/>
        <a:lstStyle/>
        <a:p>
          <a:endParaRPr lang="en-US"/>
        </a:p>
      </dgm:t>
    </dgm:pt>
    <dgm:pt modelId="{0F48BBAF-8244-4F09-9D9E-0ACB36B1323B}" type="pres">
      <dgm:prSet presAssocID="{CE23A1C3-C924-4CA1-BFC6-0FDBD9FB4CD2}" presName="spacer" presStyleCnt="0"/>
      <dgm:spPr/>
    </dgm:pt>
    <dgm:pt modelId="{E25DC3BD-1545-4077-8922-5E0F0DA55A84}" type="pres">
      <dgm:prSet presAssocID="{31A1172A-C8A1-48CE-8D81-258874E3C2A6}" presName="parentText" presStyleLbl="node1" presStyleIdx="5" presStyleCnt="9">
        <dgm:presLayoutVars>
          <dgm:chMax val="0"/>
          <dgm:bulletEnabled val="1"/>
        </dgm:presLayoutVars>
      </dgm:prSet>
      <dgm:spPr/>
      <dgm:t>
        <a:bodyPr/>
        <a:lstStyle/>
        <a:p>
          <a:endParaRPr lang="en-US"/>
        </a:p>
      </dgm:t>
    </dgm:pt>
    <dgm:pt modelId="{41A7C861-66E8-4A5A-82B5-F6084D432A07}" type="pres">
      <dgm:prSet presAssocID="{9BA6BD26-E55D-4892-91B5-645701E68425}" presName="spacer" presStyleCnt="0"/>
      <dgm:spPr/>
    </dgm:pt>
    <dgm:pt modelId="{4A15FCDD-46AA-450D-86EE-147422FAE397}" type="pres">
      <dgm:prSet presAssocID="{861EABB7-B883-4EF1-A584-B3BB4C42B40E}" presName="parentText" presStyleLbl="node1" presStyleIdx="6" presStyleCnt="9">
        <dgm:presLayoutVars>
          <dgm:chMax val="0"/>
          <dgm:bulletEnabled val="1"/>
        </dgm:presLayoutVars>
      </dgm:prSet>
      <dgm:spPr/>
      <dgm:t>
        <a:bodyPr/>
        <a:lstStyle/>
        <a:p>
          <a:endParaRPr lang="en-US"/>
        </a:p>
      </dgm:t>
    </dgm:pt>
    <dgm:pt modelId="{2E68AB41-6FAD-4F8A-8E21-58988E92811D}" type="pres">
      <dgm:prSet presAssocID="{572F5FA6-9E70-4201-90F8-6457CEDB1CA4}" presName="spacer" presStyleCnt="0"/>
      <dgm:spPr/>
    </dgm:pt>
    <dgm:pt modelId="{9BC30A32-0622-435F-8C1C-0B14F969B87A}" type="pres">
      <dgm:prSet presAssocID="{3EA8A85F-AEBA-4F08-BAFA-C1D3434EE0B4}" presName="parentText" presStyleLbl="node1" presStyleIdx="7" presStyleCnt="9">
        <dgm:presLayoutVars>
          <dgm:chMax val="0"/>
          <dgm:bulletEnabled val="1"/>
        </dgm:presLayoutVars>
      </dgm:prSet>
      <dgm:spPr/>
      <dgm:t>
        <a:bodyPr/>
        <a:lstStyle/>
        <a:p>
          <a:endParaRPr lang="en-US"/>
        </a:p>
      </dgm:t>
    </dgm:pt>
    <dgm:pt modelId="{2441249D-47FB-476B-90EB-7C726BAFCE27}" type="pres">
      <dgm:prSet presAssocID="{73B1CBB3-7204-414C-8428-AA6E7EA8A2B9}" presName="spacer" presStyleCnt="0"/>
      <dgm:spPr/>
    </dgm:pt>
    <dgm:pt modelId="{BB46AC31-2054-4A54-9D6A-9BA1CCAC5F44}" type="pres">
      <dgm:prSet presAssocID="{12B4A53F-9984-41F4-B797-6E2935EEA2C2}" presName="parentText" presStyleLbl="node1" presStyleIdx="8" presStyleCnt="9">
        <dgm:presLayoutVars>
          <dgm:chMax val="0"/>
          <dgm:bulletEnabled val="1"/>
        </dgm:presLayoutVars>
      </dgm:prSet>
      <dgm:spPr/>
      <dgm:t>
        <a:bodyPr/>
        <a:lstStyle/>
        <a:p>
          <a:endParaRPr lang="en-US"/>
        </a:p>
      </dgm:t>
    </dgm:pt>
  </dgm:ptLst>
  <dgm:cxnLst>
    <dgm:cxn modelId="{A689C4B8-D8F8-4337-8C3A-0077D3C8C627}" type="presOf" srcId="{D0C7BAB5-81B7-4EB1-A575-106E8CEAAE71}" destId="{88A98F99-D846-4B47-A715-E86D4351016E}" srcOrd="0" destOrd="0" presId="urn:microsoft.com/office/officeart/2005/8/layout/vList2"/>
    <dgm:cxn modelId="{C5FB9868-773E-4E58-A9CC-845CE1485802}" type="presOf" srcId="{888474BE-4627-4862-9989-EA25D7B66F2E}" destId="{BD6C00DB-ADB0-4349-B9CD-87818DAC7558}" srcOrd="0" destOrd="0" presId="urn:microsoft.com/office/officeart/2005/8/layout/vList2"/>
    <dgm:cxn modelId="{4FCFE200-7907-42F2-974D-6A2F5202E5E5}" type="presOf" srcId="{8D52EB18-0E53-4E0A-A695-C91F281489EB}" destId="{6F682596-CE0A-4BB9-A8C5-9E00625C6F23}" srcOrd="0" destOrd="0" presId="urn:microsoft.com/office/officeart/2005/8/layout/vList2"/>
    <dgm:cxn modelId="{15FCBCB8-4AC8-4D01-A34A-DF1ADA5EDD15}" srcId="{D0C7BAB5-81B7-4EB1-A575-106E8CEAAE71}" destId="{3EA8A85F-AEBA-4F08-BAFA-C1D3434EE0B4}" srcOrd="7" destOrd="0" parTransId="{F5C1491E-342F-4B8C-BFEB-04F80BE87768}" sibTransId="{73B1CBB3-7204-414C-8428-AA6E7EA8A2B9}"/>
    <dgm:cxn modelId="{46CA0AA3-4619-4DF6-B777-4556727D18D2}" type="presOf" srcId="{ED7F2E99-15D4-49D3-9A30-F9D22EAC3DA6}" destId="{7540B535-CAE7-4AD9-8D9D-CED58C22B632}" srcOrd="0" destOrd="0" presId="urn:microsoft.com/office/officeart/2005/8/layout/vList2"/>
    <dgm:cxn modelId="{26C389E9-07B7-4784-84E5-434A35C13746}" type="presOf" srcId="{861EABB7-B883-4EF1-A584-B3BB4C42B40E}" destId="{4A15FCDD-46AA-450D-86EE-147422FAE397}" srcOrd="0" destOrd="0" presId="urn:microsoft.com/office/officeart/2005/8/layout/vList2"/>
    <dgm:cxn modelId="{BE4CE27E-2D48-4CA6-AB40-68AFFC7FB313}" srcId="{D0C7BAB5-81B7-4EB1-A575-106E8CEAAE71}" destId="{1D293E38-1029-4B5C-B424-BE51D2A5810F}" srcOrd="3" destOrd="0" parTransId="{46B1AB19-6160-4AB6-8888-7EF3ACCB4BD3}" sibTransId="{0496E4C2-481B-4474-AC3D-9D8DDE15E550}"/>
    <dgm:cxn modelId="{1745639F-3F24-4C40-979D-536D9FAF49C7}" srcId="{D0C7BAB5-81B7-4EB1-A575-106E8CEAAE71}" destId="{31A1172A-C8A1-48CE-8D81-258874E3C2A6}" srcOrd="5" destOrd="0" parTransId="{F3479E00-67B1-4572-8A3D-0A999247E67E}" sibTransId="{9BA6BD26-E55D-4892-91B5-645701E68425}"/>
    <dgm:cxn modelId="{4B073D67-FBBF-45DA-9707-041F3A36156C}" srcId="{D0C7BAB5-81B7-4EB1-A575-106E8CEAAE71}" destId="{ED7F2E99-15D4-49D3-9A30-F9D22EAC3DA6}" srcOrd="4" destOrd="0" parTransId="{DA2BCDF3-D9B2-4B49-ADC0-39C6C5362973}" sibTransId="{CE23A1C3-C924-4CA1-BFC6-0FDBD9FB4CD2}"/>
    <dgm:cxn modelId="{181AA27B-D6DB-44DF-AECC-A895C4B089F7}" type="presOf" srcId="{12B4A53F-9984-41F4-B797-6E2935EEA2C2}" destId="{BB46AC31-2054-4A54-9D6A-9BA1CCAC5F44}" srcOrd="0" destOrd="0" presId="urn:microsoft.com/office/officeart/2005/8/layout/vList2"/>
    <dgm:cxn modelId="{E5189DAA-7C33-40A4-89AB-BC9CF64C94F4}" srcId="{D0C7BAB5-81B7-4EB1-A575-106E8CEAAE71}" destId="{888474BE-4627-4862-9989-EA25D7B66F2E}" srcOrd="1" destOrd="0" parTransId="{77BDEF5F-7F63-40E4-9B79-08F9A56972CF}" sibTransId="{A9C8AB51-A78C-4BF7-9BBE-F431E721EEE4}"/>
    <dgm:cxn modelId="{9E09D8D3-240E-423D-9075-03368521DA75}" type="presOf" srcId="{D154C141-F8F9-47C9-86AC-F039C202A632}" destId="{07771F75-0365-48A6-804D-8A177B4002B5}" srcOrd="0" destOrd="0" presId="urn:microsoft.com/office/officeart/2005/8/layout/vList2"/>
    <dgm:cxn modelId="{B0611765-E35A-429D-B857-DBE9BD661663}" type="presOf" srcId="{31A1172A-C8A1-48CE-8D81-258874E3C2A6}" destId="{E25DC3BD-1545-4077-8922-5E0F0DA55A84}" srcOrd="0" destOrd="0" presId="urn:microsoft.com/office/officeart/2005/8/layout/vList2"/>
    <dgm:cxn modelId="{1487FF71-0EEB-4923-98C7-6814C090CBF8}" srcId="{D0C7BAB5-81B7-4EB1-A575-106E8CEAAE71}" destId="{D154C141-F8F9-47C9-86AC-F039C202A632}" srcOrd="2" destOrd="0" parTransId="{69011095-1619-410E-BA9D-5329211378A8}" sibTransId="{5A4FE811-C796-4902-A7B8-1011D5438C59}"/>
    <dgm:cxn modelId="{13830F1C-B145-415E-ADE8-90BCC8C3E27F}" type="presOf" srcId="{3EA8A85F-AEBA-4F08-BAFA-C1D3434EE0B4}" destId="{9BC30A32-0622-435F-8C1C-0B14F969B87A}" srcOrd="0" destOrd="0" presId="urn:microsoft.com/office/officeart/2005/8/layout/vList2"/>
    <dgm:cxn modelId="{24CDE3D2-4BDD-487D-B157-0CAC05422201}" srcId="{D0C7BAB5-81B7-4EB1-A575-106E8CEAAE71}" destId="{12B4A53F-9984-41F4-B797-6E2935EEA2C2}" srcOrd="8" destOrd="0" parTransId="{FAF8B723-9FD0-41A1-B0A1-9D6BAE054047}" sibTransId="{DA1F53DA-D7B0-4AF1-A22E-753CEDF00E0D}"/>
    <dgm:cxn modelId="{23DB5523-3D8F-4211-8293-D41C7459A05A}" srcId="{D0C7BAB5-81B7-4EB1-A575-106E8CEAAE71}" destId="{861EABB7-B883-4EF1-A584-B3BB4C42B40E}" srcOrd="6" destOrd="0" parTransId="{2B10FADA-8EA9-4F04-BF69-D41BF3DED7E5}" sibTransId="{572F5FA6-9E70-4201-90F8-6457CEDB1CA4}"/>
    <dgm:cxn modelId="{61C128CD-DA38-4451-BED3-2D9C67929FD5}" srcId="{D0C7BAB5-81B7-4EB1-A575-106E8CEAAE71}" destId="{8D52EB18-0E53-4E0A-A695-C91F281489EB}" srcOrd="0" destOrd="0" parTransId="{5B4F72A9-66E1-4E0E-9FB1-B219331E71FC}" sibTransId="{F030EF3D-6802-498B-8917-DF14EA0E5BAA}"/>
    <dgm:cxn modelId="{BAF8B929-358A-4E08-B245-79CC857854D1}" type="presOf" srcId="{1D293E38-1029-4B5C-B424-BE51D2A5810F}" destId="{61F3CA9C-0BD5-4DF5-B8D9-72BA716F6D55}" srcOrd="0" destOrd="0" presId="urn:microsoft.com/office/officeart/2005/8/layout/vList2"/>
    <dgm:cxn modelId="{32A4CB86-0162-423C-BDB2-5C15498FA7F2}" type="presParOf" srcId="{88A98F99-D846-4B47-A715-E86D4351016E}" destId="{6F682596-CE0A-4BB9-A8C5-9E00625C6F23}" srcOrd="0" destOrd="0" presId="urn:microsoft.com/office/officeart/2005/8/layout/vList2"/>
    <dgm:cxn modelId="{5D4446F3-4F59-4094-97D6-FB5CF86FEAA1}" type="presParOf" srcId="{88A98F99-D846-4B47-A715-E86D4351016E}" destId="{A171FF64-1A39-4C06-9916-8AE29713065F}" srcOrd="1" destOrd="0" presId="urn:microsoft.com/office/officeart/2005/8/layout/vList2"/>
    <dgm:cxn modelId="{61D764ED-FA1E-46D3-BF97-76752E849530}" type="presParOf" srcId="{88A98F99-D846-4B47-A715-E86D4351016E}" destId="{BD6C00DB-ADB0-4349-B9CD-87818DAC7558}" srcOrd="2" destOrd="0" presId="urn:microsoft.com/office/officeart/2005/8/layout/vList2"/>
    <dgm:cxn modelId="{74AF3D9B-4C2B-4C5F-8734-5E6B7ED89417}" type="presParOf" srcId="{88A98F99-D846-4B47-A715-E86D4351016E}" destId="{AF520C7C-8873-457B-8992-775952091D68}" srcOrd="3" destOrd="0" presId="urn:microsoft.com/office/officeart/2005/8/layout/vList2"/>
    <dgm:cxn modelId="{4E637C46-2416-472F-B068-069ECD13EEFE}" type="presParOf" srcId="{88A98F99-D846-4B47-A715-E86D4351016E}" destId="{07771F75-0365-48A6-804D-8A177B4002B5}" srcOrd="4" destOrd="0" presId="urn:microsoft.com/office/officeart/2005/8/layout/vList2"/>
    <dgm:cxn modelId="{3F7DAC72-B7F9-43E8-8513-CFD7C2A15563}" type="presParOf" srcId="{88A98F99-D846-4B47-A715-E86D4351016E}" destId="{4D0B2F1B-C14B-4000-8F8B-8DD3BAD0A89E}" srcOrd="5" destOrd="0" presId="urn:microsoft.com/office/officeart/2005/8/layout/vList2"/>
    <dgm:cxn modelId="{3234CBFB-E8A9-4EAB-9237-C94CAED34948}" type="presParOf" srcId="{88A98F99-D846-4B47-A715-E86D4351016E}" destId="{61F3CA9C-0BD5-4DF5-B8D9-72BA716F6D55}" srcOrd="6" destOrd="0" presId="urn:microsoft.com/office/officeart/2005/8/layout/vList2"/>
    <dgm:cxn modelId="{D6D00254-7672-40A0-97EE-F0E307BDDC02}" type="presParOf" srcId="{88A98F99-D846-4B47-A715-E86D4351016E}" destId="{84565E8C-84D2-4635-993E-C6331171663B}" srcOrd="7" destOrd="0" presId="urn:microsoft.com/office/officeart/2005/8/layout/vList2"/>
    <dgm:cxn modelId="{6C47325A-973A-43B1-A6F4-858C04D9D6FF}" type="presParOf" srcId="{88A98F99-D846-4B47-A715-E86D4351016E}" destId="{7540B535-CAE7-4AD9-8D9D-CED58C22B632}" srcOrd="8" destOrd="0" presId="urn:microsoft.com/office/officeart/2005/8/layout/vList2"/>
    <dgm:cxn modelId="{F84BBCD9-41D0-4B6A-B105-EEB7B0B0657B}" type="presParOf" srcId="{88A98F99-D846-4B47-A715-E86D4351016E}" destId="{0F48BBAF-8244-4F09-9D9E-0ACB36B1323B}" srcOrd="9" destOrd="0" presId="urn:microsoft.com/office/officeart/2005/8/layout/vList2"/>
    <dgm:cxn modelId="{357F9527-1219-4964-9F50-0538693C642A}" type="presParOf" srcId="{88A98F99-D846-4B47-A715-E86D4351016E}" destId="{E25DC3BD-1545-4077-8922-5E0F0DA55A84}" srcOrd="10" destOrd="0" presId="urn:microsoft.com/office/officeart/2005/8/layout/vList2"/>
    <dgm:cxn modelId="{F2748F86-46D3-49DE-9793-F8F332BF7F81}" type="presParOf" srcId="{88A98F99-D846-4B47-A715-E86D4351016E}" destId="{41A7C861-66E8-4A5A-82B5-F6084D432A07}" srcOrd="11" destOrd="0" presId="urn:microsoft.com/office/officeart/2005/8/layout/vList2"/>
    <dgm:cxn modelId="{6C400C78-4718-4068-8B7B-E3A669D73319}" type="presParOf" srcId="{88A98F99-D846-4B47-A715-E86D4351016E}" destId="{4A15FCDD-46AA-450D-86EE-147422FAE397}" srcOrd="12" destOrd="0" presId="urn:microsoft.com/office/officeart/2005/8/layout/vList2"/>
    <dgm:cxn modelId="{FC5DD92D-2722-4C88-BD32-52C373E7EB8B}" type="presParOf" srcId="{88A98F99-D846-4B47-A715-E86D4351016E}" destId="{2E68AB41-6FAD-4F8A-8E21-58988E92811D}" srcOrd="13" destOrd="0" presId="urn:microsoft.com/office/officeart/2005/8/layout/vList2"/>
    <dgm:cxn modelId="{4C1C33D8-7265-42CD-8401-DB2DA870A3A9}" type="presParOf" srcId="{88A98F99-D846-4B47-A715-E86D4351016E}" destId="{9BC30A32-0622-435F-8C1C-0B14F969B87A}" srcOrd="14" destOrd="0" presId="urn:microsoft.com/office/officeart/2005/8/layout/vList2"/>
    <dgm:cxn modelId="{A75DEB20-9645-4497-8C39-EB5B7A05DAF6}" type="presParOf" srcId="{88A98F99-D846-4B47-A715-E86D4351016E}" destId="{2441249D-47FB-476B-90EB-7C726BAFCE27}" srcOrd="15" destOrd="0" presId="urn:microsoft.com/office/officeart/2005/8/layout/vList2"/>
    <dgm:cxn modelId="{4590D3A2-DE1B-444F-BE0D-4B7196FD3A1B}" type="presParOf" srcId="{88A98F99-D846-4B47-A715-E86D4351016E}" destId="{BB46AC31-2054-4A54-9D6A-9BA1CCAC5F44}"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682596-CE0A-4BB9-A8C5-9E00625C6F23}">
      <dsp:nvSpPr>
        <dsp:cNvPr id="0" name=""/>
        <dsp:cNvSpPr/>
      </dsp:nvSpPr>
      <dsp:spPr>
        <a:xfrm>
          <a:off x="0" y="107625"/>
          <a:ext cx="5149264"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a:t>Introduction</a:t>
          </a:r>
        </a:p>
      </dsp:txBody>
      <dsp:txXfrm>
        <a:off x="24588" y="132213"/>
        <a:ext cx="5100088" cy="454509"/>
      </dsp:txXfrm>
    </dsp:sp>
    <dsp:sp modelId="{BD6C00DB-ADB0-4349-B9CD-87818DAC7558}">
      <dsp:nvSpPr>
        <dsp:cNvPr id="0" name=""/>
        <dsp:cNvSpPr/>
      </dsp:nvSpPr>
      <dsp:spPr>
        <a:xfrm>
          <a:off x="0" y="671790"/>
          <a:ext cx="5149264"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a:t>Problem Statement</a:t>
          </a:r>
        </a:p>
      </dsp:txBody>
      <dsp:txXfrm>
        <a:off x="24588" y="696378"/>
        <a:ext cx="5100088" cy="454509"/>
      </dsp:txXfrm>
    </dsp:sp>
    <dsp:sp modelId="{07771F75-0365-48A6-804D-8A177B4002B5}">
      <dsp:nvSpPr>
        <dsp:cNvPr id="0" name=""/>
        <dsp:cNvSpPr/>
      </dsp:nvSpPr>
      <dsp:spPr>
        <a:xfrm>
          <a:off x="0" y="1235955"/>
          <a:ext cx="5149264"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a:t>Industrial uses</a:t>
          </a:r>
        </a:p>
      </dsp:txBody>
      <dsp:txXfrm>
        <a:off x="24588" y="1260543"/>
        <a:ext cx="5100088" cy="454509"/>
      </dsp:txXfrm>
    </dsp:sp>
    <dsp:sp modelId="{61F3CA9C-0BD5-4DF5-B8D9-72BA716F6D55}">
      <dsp:nvSpPr>
        <dsp:cNvPr id="0" name=""/>
        <dsp:cNvSpPr/>
      </dsp:nvSpPr>
      <dsp:spPr>
        <a:xfrm>
          <a:off x="0" y="1800120"/>
          <a:ext cx="5149264"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a:t>Basic analogy </a:t>
          </a:r>
        </a:p>
      </dsp:txBody>
      <dsp:txXfrm>
        <a:off x="24588" y="1824708"/>
        <a:ext cx="5100088" cy="454509"/>
      </dsp:txXfrm>
    </dsp:sp>
    <dsp:sp modelId="{7540B535-CAE7-4AD9-8D9D-CED58C22B632}">
      <dsp:nvSpPr>
        <dsp:cNvPr id="0" name=""/>
        <dsp:cNvSpPr/>
      </dsp:nvSpPr>
      <dsp:spPr>
        <a:xfrm>
          <a:off x="0" y="2364285"/>
          <a:ext cx="5149264"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a:t>Ideology</a:t>
          </a:r>
        </a:p>
      </dsp:txBody>
      <dsp:txXfrm>
        <a:off x="24588" y="2388873"/>
        <a:ext cx="5100088" cy="454509"/>
      </dsp:txXfrm>
    </dsp:sp>
    <dsp:sp modelId="{E25DC3BD-1545-4077-8922-5E0F0DA55A84}">
      <dsp:nvSpPr>
        <dsp:cNvPr id="0" name=""/>
        <dsp:cNvSpPr/>
      </dsp:nvSpPr>
      <dsp:spPr>
        <a:xfrm>
          <a:off x="0" y="2928450"/>
          <a:ext cx="5149264"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a:t>Building the prototype</a:t>
          </a:r>
        </a:p>
      </dsp:txBody>
      <dsp:txXfrm>
        <a:off x="24588" y="2953038"/>
        <a:ext cx="5100088" cy="454509"/>
      </dsp:txXfrm>
    </dsp:sp>
    <dsp:sp modelId="{4A15FCDD-46AA-450D-86EE-147422FAE397}">
      <dsp:nvSpPr>
        <dsp:cNvPr id="0" name=""/>
        <dsp:cNvSpPr/>
      </dsp:nvSpPr>
      <dsp:spPr>
        <a:xfrm>
          <a:off x="0" y="3492615"/>
          <a:ext cx="5149264"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a:t>Results and outputs</a:t>
          </a:r>
        </a:p>
      </dsp:txBody>
      <dsp:txXfrm>
        <a:off x="24588" y="3517203"/>
        <a:ext cx="5100088" cy="454509"/>
      </dsp:txXfrm>
    </dsp:sp>
    <dsp:sp modelId="{9BC30A32-0622-435F-8C1C-0B14F969B87A}">
      <dsp:nvSpPr>
        <dsp:cNvPr id="0" name=""/>
        <dsp:cNvSpPr/>
      </dsp:nvSpPr>
      <dsp:spPr>
        <a:xfrm>
          <a:off x="0" y="4056780"/>
          <a:ext cx="5149264"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a:t>Challenges and Conclusion</a:t>
          </a:r>
        </a:p>
      </dsp:txBody>
      <dsp:txXfrm>
        <a:off x="24588" y="4081368"/>
        <a:ext cx="5100088" cy="454509"/>
      </dsp:txXfrm>
    </dsp:sp>
    <dsp:sp modelId="{BB46AC31-2054-4A54-9D6A-9BA1CCAC5F44}">
      <dsp:nvSpPr>
        <dsp:cNvPr id="0" name=""/>
        <dsp:cNvSpPr/>
      </dsp:nvSpPr>
      <dsp:spPr>
        <a:xfrm>
          <a:off x="0" y="4620945"/>
          <a:ext cx="5149264" cy="5036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a:t>References </a:t>
          </a:r>
        </a:p>
      </dsp:txBody>
      <dsp:txXfrm>
        <a:off x="24588" y="4645533"/>
        <a:ext cx="5100088" cy="45450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E9D15D-1C13-CC45-BE09-4D54E9A973B4}" type="datetimeFigureOut">
              <a:rPr lang="en-US" smtClean="0"/>
              <a:t>5/2/2023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93A8CF-95A7-924D-878B-183116A25DFA}" type="slidenum">
              <a:rPr lang="en-US" smtClean="0"/>
              <a:t>‹#›</a:t>
            </a:fld>
            <a:endParaRPr lang="en-US" dirty="0"/>
          </a:p>
        </p:txBody>
      </p:sp>
    </p:spTree>
    <p:extLst>
      <p:ext uri="{BB962C8B-B14F-4D97-AF65-F5344CB8AC3E}">
        <p14:creationId xmlns:p14="http://schemas.microsoft.com/office/powerpoint/2010/main" val="3923962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C73FB-2D72-9945-BF45-5347690BBEBB}"/>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D93C615-989D-9D44-8501-FCE01FCEDC63}"/>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A9E5F24-53F9-054C-A9F8-3DCFACAB9877}"/>
              </a:ext>
            </a:extLst>
          </p:cNvPr>
          <p:cNvSpPr>
            <a:spLocks noGrp="1"/>
          </p:cNvSpPr>
          <p:nvPr>
            <p:ph type="dt" sz="half" idx="10"/>
          </p:nvPr>
        </p:nvSpPr>
        <p:spPr>
          <a:xfrm>
            <a:off x="838200" y="6356350"/>
            <a:ext cx="2743200" cy="365125"/>
          </a:xfrm>
          <a:prstGeom prst="rect">
            <a:avLst/>
          </a:prstGeom>
        </p:spPr>
        <p:txBody>
          <a:bodyPr/>
          <a:lstStyle/>
          <a:p>
            <a:fld id="{FD3D9895-3AFC-9E49-BB6B-D5AF81433D95}" type="datetimeFigureOut">
              <a:rPr lang="en-US" smtClean="0"/>
              <a:t>5/2/2023</a:t>
            </a:fld>
            <a:endParaRPr lang="en-US" dirty="0"/>
          </a:p>
        </p:txBody>
      </p:sp>
      <p:sp>
        <p:nvSpPr>
          <p:cNvPr id="5" name="Footer Placeholder 4">
            <a:extLst>
              <a:ext uri="{FF2B5EF4-FFF2-40B4-BE49-F238E27FC236}">
                <a16:creationId xmlns:a16="http://schemas.microsoft.com/office/drawing/2014/main" id="{69BE7FB8-C70E-584A-A086-8852BD63952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E755C156-1A78-7A4C-AB86-BCA1B1785D83}"/>
              </a:ext>
            </a:extLst>
          </p:cNvPr>
          <p:cNvSpPr>
            <a:spLocks noGrp="1"/>
          </p:cNvSpPr>
          <p:nvPr>
            <p:ph type="sldNum" sz="quarter" idx="12"/>
          </p:nvPr>
        </p:nvSpPr>
        <p:spPr>
          <a:xfrm>
            <a:off x="8610600" y="6356350"/>
            <a:ext cx="2743200" cy="365125"/>
          </a:xfrm>
          <a:prstGeom prst="rect">
            <a:avLst/>
          </a:prstGeom>
        </p:spPr>
        <p:txBody>
          <a:bodyPr/>
          <a:lstStyle/>
          <a:p>
            <a:fld id="{CF45BD75-B1E6-DE4E-8CD3-58B4BE092B5A}" type="slidenum">
              <a:rPr lang="en-US" smtClean="0"/>
              <a:t>‹#›</a:t>
            </a:fld>
            <a:endParaRPr lang="en-US" dirty="0"/>
          </a:p>
        </p:txBody>
      </p:sp>
    </p:spTree>
    <p:extLst>
      <p:ext uri="{BB962C8B-B14F-4D97-AF65-F5344CB8AC3E}">
        <p14:creationId xmlns:p14="http://schemas.microsoft.com/office/powerpoint/2010/main" val="777713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4240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1703F520-AAB7-4D20-958E-A456239933B0}" type="datetimeFigureOut">
              <a:rPr lang="en-US" smtClean="0"/>
              <a:t>5/2/2023</a:t>
            </a:fld>
            <a:endParaRPr lang="en-US" dirty="0"/>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CD3316BF-8A16-4F24-9F8F-9D40354D5A5C}" type="slidenum">
              <a:rPr lang="en-US" smtClean="0"/>
              <a:t>‹#›</a:t>
            </a:fld>
            <a:endParaRPr lang="en-US" dirty="0"/>
          </a:p>
        </p:txBody>
      </p:sp>
    </p:spTree>
    <p:extLst>
      <p:ext uri="{BB962C8B-B14F-4D97-AF65-F5344CB8AC3E}">
        <p14:creationId xmlns:p14="http://schemas.microsoft.com/office/powerpoint/2010/main" val="2737340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15B23F5-3D4C-4BFD-B9D2-0BFA524C4408}" type="datetimeFigureOut">
              <a:rPr lang="en-IN" smtClean="0"/>
              <a:t>02-05-2023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E208500-770D-4F61-961C-6144BCE9A5F3}" type="slidenum">
              <a:rPr lang="en-IN" smtClean="0"/>
              <a:t>‹#›</a:t>
            </a:fld>
            <a:endParaRPr lang="en-IN"/>
          </a:p>
        </p:txBody>
      </p:sp>
    </p:spTree>
    <p:extLst>
      <p:ext uri="{BB962C8B-B14F-4D97-AF65-F5344CB8AC3E}">
        <p14:creationId xmlns:p14="http://schemas.microsoft.com/office/powerpoint/2010/main" val="2623697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5B23F5-3D4C-4BFD-B9D2-0BFA524C4408}" type="datetimeFigureOut">
              <a:rPr lang="en-IN" smtClean="0"/>
              <a:t>02-05-2023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208500-770D-4F61-961C-6144BCE9A5F3}" type="slidenum">
              <a:rPr lang="en-IN" smtClean="0"/>
              <a:t>‹#›</a:t>
            </a:fld>
            <a:endParaRPr lang="en-IN"/>
          </a:p>
        </p:txBody>
      </p:sp>
    </p:spTree>
    <p:extLst>
      <p:ext uri="{BB962C8B-B14F-4D97-AF65-F5344CB8AC3E}">
        <p14:creationId xmlns:p14="http://schemas.microsoft.com/office/powerpoint/2010/main" val="10509438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2C0DC26-5D78-6140-BF89-41378C4365C1}"/>
              </a:ext>
            </a:extLst>
          </p:cNvPr>
          <p:cNvSpPr/>
          <p:nvPr userDrawn="1"/>
        </p:nvSpPr>
        <p:spPr>
          <a:xfrm>
            <a:off x="98853" y="86497"/>
            <a:ext cx="11998411" cy="6685005"/>
          </a:xfrm>
          <a:prstGeom prst="rect">
            <a:avLst/>
          </a:prstGeom>
          <a:noFill/>
          <a:ln w="28575">
            <a:solidFill>
              <a:srgbClr val="46B0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picture containing text, clipart&#10;&#10;Description automatically generated">
            <a:extLst>
              <a:ext uri="{FF2B5EF4-FFF2-40B4-BE49-F238E27FC236}">
                <a16:creationId xmlns:a16="http://schemas.microsoft.com/office/drawing/2014/main" id="{C5EF86C0-A360-484B-B595-7CC69137B538}"/>
              </a:ext>
            </a:extLst>
          </p:cNvPr>
          <p:cNvPicPr>
            <a:picLocks noChangeAspect="1"/>
          </p:cNvPicPr>
          <p:nvPr userDrawn="1"/>
        </p:nvPicPr>
        <p:blipFill rotWithShape="1">
          <a:blip r:embed="rId7"/>
          <a:srcRect t="12813" r="7454"/>
          <a:stretch/>
        </p:blipFill>
        <p:spPr>
          <a:xfrm>
            <a:off x="10718090" y="127821"/>
            <a:ext cx="1336257" cy="540774"/>
          </a:xfrm>
          <a:prstGeom prst="rect">
            <a:avLst/>
          </a:prstGeom>
        </p:spPr>
      </p:pic>
    </p:spTree>
    <p:extLst>
      <p:ext uri="{BB962C8B-B14F-4D97-AF65-F5344CB8AC3E}">
        <p14:creationId xmlns:p14="http://schemas.microsoft.com/office/powerpoint/2010/main" val="20384648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f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arxiv.org/ftp/arxiv/papers/1810/1810.10148.pdf" TargetMode="External"/><Relationship Id="rId2" Type="http://schemas.openxmlformats.org/officeDocument/2006/relationships/hyperlink" Target="https://ieeexplore.ieee.org/stamp/stamp.jsp?tp=&amp;arnumber=8719115" TargetMode="External"/><Relationship Id="rId1" Type="http://schemas.openxmlformats.org/officeDocument/2006/relationships/slideLayout" Target="../slideLayouts/slideLayout1.xml"/><Relationship Id="rId5" Type="http://schemas.openxmlformats.org/officeDocument/2006/relationships/hyperlink" Target="https://www.youtube.com/watch?v=6C7R24-Ze10" TargetMode="External"/><Relationship Id="rId4" Type="http://schemas.openxmlformats.org/officeDocument/2006/relationships/hyperlink" Target="https://openaccess.thecvf.com/content_cvpr_2018/papers/Han_VITON_An_Image-Based_CVPR_2018_paper.pdf"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AF3B743-868B-D671-6812-67425E5850EB}"/>
              </a:ext>
            </a:extLst>
          </p:cNvPr>
          <p:cNvSpPr/>
          <p:nvPr/>
        </p:nvSpPr>
        <p:spPr>
          <a:xfrm>
            <a:off x="10668000" y="150471"/>
            <a:ext cx="1381246" cy="682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picture containing text, sign, outdoor&#10;&#10;Description automatically generated">
            <a:extLst>
              <a:ext uri="{FF2B5EF4-FFF2-40B4-BE49-F238E27FC236}">
                <a16:creationId xmlns:a16="http://schemas.microsoft.com/office/drawing/2014/main" id="{82EC3FE9-4297-4B64-A264-3A62CC3D795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4829" y="126108"/>
            <a:ext cx="876170" cy="1491678"/>
          </a:xfrm>
          <a:prstGeom prst="rect">
            <a:avLst/>
          </a:prstGeom>
        </p:spPr>
      </p:pic>
      <p:pic>
        <p:nvPicPr>
          <p:cNvPr id="6" name="Picture 5" descr="A picture containing text, clipart&#10;&#10;Description automatically generated">
            <a:extLst>
              <a:ext uri="{FF2B5EF4-FFF2-40B4-BE49-F238E27FC236}">
                <a16:creationId xmlns:a16="http://schemas.microsoft.com/office/drawing/2014/main" id="{88437558-30D9-8AD2-CBF2-373C6ED86BC7}"/>
              </a:ext>
            </a:extLst>
          </p:cNvPr>
          <p:cNvPicPr>
            <a:picLocks noChangeAspect="1"/>
          </p:cNvPicPr>
          <p:nvPr/>
        </p:nvPicPr>
        <p:blipFill>
          <a:blip r:embed="rId3"/>
          <a:stretch>
            <a:fillRect/>
          </a:stretch>
        </p:blipFill>
        <p:spPr>
          <a:xfrm>
            <a:off x="7485017" y="143688"/>
            <a:ext cx="4564228" cy="1474098"/>
          </a:xfrm>
          <a:prstGeom prst="rect">
            <a:avLst/>
          </a:prstGeom>
        </p:spPr>
      </p:pic>
      <p:sp>
        <p:nvSpPr>
          <p:cNvPr id="7" name="TextBox 6">
            <a:extLst>
              <a:ext uri="{FF2B5EF4-FFF2-40B4-BE49-F238E27FC236}">
                <a16:creationId xmlns:a16="http://schemas.microsoft.com/office/drawing/2014/main" id="{5B009004-8779-99D8-D840-59911B8AB550}"/>
              </a:ext>
            </a:extLst>
          </p:cNvPr>
          <p:cNvSpPr txBox="1"/>
          <p:nvPr/>
        </p:nvSpPr>
        <p:spPr>
          <a:xfrm>
            <a:off x="3719329" y="1740424"/>
            <a:ext cx="6701245" cy="923330"/>
          </a:xfrm>
          <a:prstGeom prst="rect">
            <a:avLst/>
          </a:prstGeom>
          <a:noFill/>
        </p:spPr>
        <p:txBody>
          <a:bodyPr wrap="square" rtlCol="0">
            <a:spAutoFit/>
          </a:bodyPr>
          <a:lstStyle/>
          <a:p>
            <a:r>
              <a:rPr lang="en-IN" sz="5400" dirty="0">
                <a:latin typeface="Times New Roman" panose="02020603050405020304" pitchFamily="18" charset="0"/>
                <a:cs typeface="Times New Roman" panose="02020603050405020304" pitchFamily="18" charset="0"/>
              </a:rPr>
              <a:t>Minor Project</a:t>
            </a:r>
          </a:p>
        </p:txBody>
      </p:sp>
      <p:sp>
        <p:nvSpPr>
          <p:cNvPr id="8" name="TextBox 7">
            <a:extLst>
              <a:ext uri="{FF2B5EF4-FFF2-40B4-BE49-F238E27FC236}">
                <a16:creationId xmlns:a16="http://schemas.microsoft.com/office/drawing/2014/main" id="{AF958DE1-AF9F-DC34-1EA0-CFAD34DCAB1A}"/>
              </a:ext>
            </a:extLst>
          </p:cNvPr>
          <p:cNvSpPr txBox="1"/>
          <p:nvPr/>
        </p:nvSpPr>
        <p:spPr>
          <a:xfrm>
            <a:off x="719445" y="2868455"/>
            <a:ext cx="10203659" cy="1138773"/>
          </a:xfrm>
          <a:prstGeom prst="rect">
            <a:avLst/>
          </a:prstGeom>
          <a:noFill/>
        </p:spPr>
        <p:txBody>
          <a:bodyPr wrap="square" lIns="91440" tIns="45720" rIns="91440" bIns="45720" rtlCol="0" anchor="t">
            <a:spAutoFit/>
          </a:bodyPr>
          <a:lstStyle/>
          <a:p>
            <a:pPr algn="ctr"/>
            <a:r>
              <a:rPr lang="en-IN" sz="3200" b="1" dirty="0"/>
              <a:t>Title:</a:t>
            </a:r>
          </a:p>
          <a:p>
            <a:pPr algn="ctr"/>
            <a:r>
              <a:rPr lang="en-IN" sz="3600" b="1" dirty="0">
                <a:latin typeface="Times New Roman" panose="02020603050405020304" pitchFamily="18" charset="0"/>
                <a:cs typeface="Times New Roman" panose="02020603050405020304" pitchFamily="18" charset="0"/>
              </a:rPr>
              <a:t> Virtual Try-On</a:t>
            </a:r>
          </a:p>
        </p:txBody>
      </p:sp>
      <p:sp>
        <p:nvSpPr>
          <p:cNvPr id="9" name="TextBox 8">
            <a:extLst>
              <a:ext uri="{FF2B5EF4-FFF2-40B4-BE49-F238E27FC236}">
                <a16:creationId xmlns:a16="http://schemas.microsoft.com/office/drawing/2014/main" id="{59AB566F-2A05-10EC-F3A5-D2D96A10F680}"/>
              </a:ext>
            </a:extLst>
          </p:cNvPr>
          <p:cNvSpPr txBox="1"/>
          <p:nvPr/>
        </p:nvSpPr>
        <p:spPr>
          <a:xfrm>
            <a:off x="304829" y="4922108"/>
            <a:ext cx="6097656" cy="1754326"/>
          </a:xfrm>
          <a:prstGeom prst="rect">
            <a:avLst/>
          </a:prstGeom>
          <a:noFill/>
        </p:spPr>
        <p:txBody>
          <a:bodyPr wrap="square" lIns="91440" tIns="45720" rIns="91440" bIns="45720" anchor="t">
            <a:spAutoFit/>
          </a:bodyPr>
          <a:lstStyle/>
          <a:p>
            <a:pPr rtl="0">
              <a:spcBef>
                <a:spcPts val="0"/>
              </a:spcBef>
              <a:spcAft>
                <a:spcPts val="0"/>
              </a:spcAft>
            </a:pPr>
            <a:r>
              <a:rPr lang="en-IN" sz="1800" b="1" i="0" u="none" strike="noStrike" dirty="0">
                <a:solidFill>
                  <a:srgbClr val="000000"/>
                </a:solidFill>
                <a:effectLst/>
                <a:latin typeface="Calibri" panose="020F0502020204030204" pitchFamily="34" charset="0"/>
              </a:rPr>
              <a:t>Presented by:</a:t>
            </a:r>
          </a:p>
          <a:p>
            <a:r>
              <a:rPr lang="en-IN" dirty="0" err="1">
                <a:solidFill>
                  <a:srgbClr val="000000"/>
                </a:solidFill>
                <a:latin typeface="Calibri" panose="020F0502020204030204" pitchFamily="34" charset="0"/>
              </a:rPr>
              <a:t>Mouli</a:t>
            </a:r>
            <a:r>
              <a:rPr lang="en-IN" dirty="0">
                <a:solidFill>
                  <a:srgbClr val="000000"/>
                </a:solidFill>
                <a:latin typeface="Calibri" panose="020F0502020204030204" pitchFamily="34" charset="0"/>
              </a:rPr>
              <a:t> Bhardwaj, R2142201683,CSE AIML</a:t>
            </a:r>
          </a:p>
          <a:p>
            <a:r>
              <a:rPr lang="en-IN" dirty="0" err="1">
                <a:solidFill>
                  <a:srgbClr val="000000"/>
                </a:solidFill>
                <a:latin typeface="Calibri" panose="020F0502020204030204" pitchFamily="34" charset="0"/>
              </a:rPr>
              <a:t>Nagma</a:t>
            </a:r>
            <a:r>
              <a:rPr lang="en-IN" dirty="0">
                <a:solidFill>
                  <a:srgbClr val="000000"/>
                </a:solidFill>
                <a:latin typeface="Calibri" panose="020F0502020204030204" pitchFamily="34" charset="0"/>
              </a:rPr>
              <a:t> Siddiqui, R2142201868,CSE AIML</a:t>
            </a:r>
          </a:p>
          <a:p>
            <a:r>
              <a:rPr lang="en-IN" dirty="0">
                <a:solidFill>
                  <a:srgbClr val="000000"/>
                </a:solidFill>
                <a:cs typeface="Calibri"/>
              </a:rPr>
              <a:t>Om Agarwal, R2142201904, CSE AIML</a:t>
            </a:r>
          </a:p>
          <a:p>
            <a:r>
              <a:rPr lang="en-IN" dirty="0"/>
              <a:t>Prabal </a:t>
            </a:r>
            <a:r>
              <a:rPr lang="en-IN" dirty="0" err="1"/>
              <a:t>Pratap</a:t>
            </a:r>
            <a:r>
              <a:rPr lang="en-IN" dirty="0"/>
              <a:t> </a:t>
            </a:r>
            <a:r>
              <a:rPr lang="en-IN" dirty="0" err="1"/>
              <a:t>singh</a:t>
            </a:r>
            <a:r>
              <a:rPr lang="en-IN" dirty="0"/>
              <a:t>, R2142201856, CSE AIML</a:t>
            </a:r>
            <a:br>
              <a:rPr lang="en-IN" dirty="0"/>
            </a:br>
            <a:endParaRPr lang="en-US" dirty="0"/>
          </a:p>
        </p:txBody>
      </p:sp>
      <p:sp>
        <p:nvSpPr>
          <p:cNvPr id="10" name="TextBox 9">
            <a:extLst>
              <a:ext uri="{FF2B5EF4-FFF2-40B4-BE49-F238E27FC236}">
                <a16:creationId xmlns:a16="http://schemas.microsoft.com/office/drawing/2014/main" id="{09EB3F6C-CB52-AEFD-4EDD-AF33D857C36A}"/>
              </a:ext>
            </a:extLst>
          </p:cNvPr>
          <p:cNvSpPr txBox="1"/>
          <p:nvPr/>
        </p:nvSpPr>
        <p:spPr>
          <a:xfrm>
            <a:off x="9000417" y="4922108"/>
            <a:ext cx="6097656" cy="1477328"/>
          </a:xfrm>
          <a:prstGeom prst="rect">
            <a:avLst/>
          </a:prstGeom>
          <a:noFill/>
        </p:spPr>
        <p:txBody>
          <a:bodyPr wrap="square" lIns="91440" tIns="45720" rIns="91440" bIns="45720" anchor="t">
            <a:spAutoFit/>
          </a:bodyPr>
          <a:lstStyle/>
          <a:p>
            <a:pPr rtl="0">
              <a:spcBef>
                <a:spcPts val="0"/>
              </a:spcBef>
              <a:spcAft>
                <a:spcPts val="0"/>
              </a:spcAft>
            </a:pPr>
            <a:r>
              <a:rPr lang="en-IN" sz="1800" b="1" i="0" u="none" strike="noStrike" dirty="0">
                <a:solidFill>
                  <a:srgbClr val="000000"/>
                </a:solidFill>
                <a:effectLst/>
                <a:latin typeface="Calibri"/>
                <a:cs typeface="Calibri"/>
              </a:rPr>
              <a:t>Guided by:</a:t>
            </a:r>
            <a:endParaRPr lang="en-IN" b="0" dirty="0">
              <a:effectLst/>
              <a:latin typeface="Calibri"/>
              <a:cs typeface="Calibri"/>
            </a:endParaRPr>
          </a:p>
          <a:p>
            <a:pPr rtl="0">
              <a:spcBef>
                <a:spcPts val="0"/>
              </a:spcBef>
              <a:spcAft>
                <a:spcPts val="0"/>
              </a:spcAft>
            </a:pPr>
            <a:r>
              <a:rPr lang="en-IN" dirty="0" err="1">
                <a:solidFill>
                  <a:srgbClr val="000000"/>
                </a:solidFill>
                <a:latin typeface="Calibri" panose="020F0502020204030204" pitchFamily="34" charset="0"/>
              </a:rPr>
              <a:t>Dr.</a:t>
            </a:r>
            <a:r>
              <a:rPr lang="en-IN" dirty="0">
                <a:solidFill>
                  <a:srgbClr val="000000"/>
                </a:solidFill>
                <a:latin typeface="Calibri" panose="020F0502020204030204" pitchFamily="34" charset="0"/>
              </a:rPr>
              <a:t> Ajay Prasad</a:t>
            </a:r>
            <a:endParaRPr lang="en-IN" b="0" dirty="0">
              <a:effectLst/>
            </a:endParaRPr>
          </a:p>
          <a:p>
            <a:pPr rtl="0">
              <a:spcBef>
                <a:spcPts val="0"/>
              </a:spcBef>
              <a:spcAft>
                <a:spcPts val="0"/>
              </a:spcAft>
            </a:pPr>
            <a:r>
              <a:rPr lang="en-IN" sz="1800" b="0" i="0" u="none" strike="noStrike" dirty="0">
                <a:solidFill>
                  <a:srgbClr val="000000"/>
                </a:solidFill>
                <a:effectLst/>
                <a:latin typeface="Calibri" panose="020F0502020204030204" pitchFamily="34" charset="0"/>
              </a:rPr>
              <a:t>School of Computer Science</a:t>
            </a:r>
            <a:endParaRPr lang="en-IN" b="0" dirty="0">
              <a:effectLst/>
            </a:endParaRPr>
          </a:p>
          <a:p>
            <a:r>
              <a:rPr lang="en-IN" dirty="0"/>
              <a:t/>
            </a:r>
            <a:br>
              <a:rPr lang="en-IN" dirty="0"/>
            </a:br>
            <a:endParaRPr lang="en-US" dirty="0"/>
          </a:p>
        </p:txBody>
      </p:sp>
    </p:spTree>
    <p:extLst>
      <p:ext uri="{BB962C8B-B14F-4D97-AF65-F5344CB8AC3E}">
        <p14:creationId xmlns:p14="http://schemas.microsoft.com/office/powerpoint/2010/main" val="39303002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627017"/>
            <a:ext cx="10276114" cy="6494085"/>
          </a:xfrm>
          <a:prstGeom prst="rect">
            <a:avLst/>
          </a:prstGeom>
        </p:spPr>
        <p:txBody>
          <a:bodyPr wrap="square">
            <a:spAutoFit/>
          </a:bodyPr>
          <a:lstStyle/>
          <a:p>
            <a:r>
              <a:rPr lang="en-IN" sz="2400" b="1" dirty="0">
                <a:latin typeface="Times New Roman" panose="02020603050405020304" pitchFamily="18" charset="0"/>
                <a:cs typeface="Times New Roman" panose="02020603050405020304" pitchFamily="18" charset="0"/>
              </a:rPr>
              <a:t>Processing Steps:</a:t>
            </a:r>
          </a:p>
          <a:p>
            <a:endParaRPr lang="en-IN" sz="24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Plotting of Landmarks on user: </a:t>
            </a:r>
            <a:r>
              <a:rPr lang="en-IN" sz="2000" dirty="0">
                <a:latin typeface="Times New Roman" panose="02020603050405020304" pitchFamily="18" charset="0"/>
                <a:cs typeface="Times New Roman" panose="02020603050405020304" pitchFamily="18" charset="0"/>
              </a:rPr>
              <a:t>Using the face-mesh model that uses 33 landmarks in total we plotted these landmarks to properly position the image of clothing item.</a:t>
            </a:r>
          </a:p>
          <a:p>
            <a:endParaRPr lang="en-IN"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Resizing of images: </a:t>
            </a:r>
            <a:r>
              <a:rPr lang="en-IN" sz="2000" dirty="0">
                <a:latin typeface="Times New Roman" panose="02020603050405020304" pitchFamily="18" charset="0"/>
                <a:cs typeface="Times New Roman" panose="02020603050405020304" pitchFamily="18" charset="0"/>
              </a:rPr>
              <a:t>We have resized the image of clothing item according to the ratio of distance between the landmarks 11 and 12 and width of the image.  </a:t>
            </a:r>
          </a:p>
          <a:p>
            <a:pPr marL="342900" indent="-34290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Locating the points to overlaying the image: </a:t>
            </a:r>
            <a:r>
              <a:rPr lang="en-IN" sz="2000" dirty="0">
                <a:latin typeface="Times New Roman" panose="02020603050405020304" pitchFamily="18" charset="0"/>
                <a:cs typeface="Times New Roman" panose="02020603050405020304" pitchFamily="18" charset="0"/>
              </a:rPr>
              <a:t>The positional coordinates for plotting of images on the live camera capture are calculated by applying mathematical calculations.</a:t>
            </a:r>
          </a:p>
          <a:p>
            <a:pPr marL="342900" indent="-34290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Superimposing the images: </a:t>
            </a:r>
            <a:r>
              <a:rPr lang="en-IN" sz="2000" dirty="0">
                <a:latin typeface="Times New Roman" panose="02020603050405020304" pitchFamily="18" charset="0"/>
                <a:cs typeface="Times New Roman" panose="02020603050405020304" pitchFamily="18" charset="0"/>
              </a:rPr>
              <a:t>The images of clothing items are superimposed on the live camera capture using the </a:t>
            </a:r>
            <a:r>
              <a:rPr lang="en-IN" sz="2000" b="1" dirty="0" err="1">
                <a:latin typeface="Times New Roman" panose="02020603050405020304" pitchFamily="18" charset="0"/>
                <a:cs typeface="Times New Roman" panose="02020603050405020304" pitchFamily="18" charset="0"/>
              </a:rPr>
              <a:t>cvzone.overlayPNG</a:t>
            </a:r>
            <a:r>
              <a:rPr lang="en-IN" sz="2000" dirty="0">
                <a:latin typeface="Times New Roman" panose="02020603050405020304" pitchFamily="18" charset="0"/>
                <a:cs typeface="Times New Roman" panose="02020603050405020304" pitchFamily="18" charset="0"/>
              </a:rPr>
              <a:t> function of </a:t>
            </a:r>
            <a:r>
              <a:rPr lang="en-IN" sz="2000" dirty="0" err="1">
                <a:latin typeface="Times New Roman" panose="02020603050405020304" pitchFamily="18" charset="0"/>
                <a:cs typeface="Times New Roman" panose="02020603050405020304" pitchFamily="18" charset="0"/>
              </a:rPr>
              <a:t>cvzone</a:t>
            </a:r>
            <a:r>
              <a:rPr lang="en-IN" sz="2000" dirty="0">
                <a:latin typeface="Times New Roman" panose="02020603050405020304" pitchFamily="18" charset="0"/>
                <a:cs typeface="Times New Roman" panose="02020603050405020304" pitchFamily="18" charset="0"/>
              </a:rPr>
              <a:t> library.</a:t>
            </a:r>
          </a:p>
          <a:p>
            <a:pPr marL="342900" indent="-342900">
              <a:buFont typeface="Arial" panose="020B0604020202020204" pitchFamily="34" charset="0"/>
              <a:buChar char="•"/>
            </a:pPr>
            <a:endParaRPr lang="en-IN" sz="20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Defining the image changing buttons: </a:t>
            </a:r>
            <a:r>
              <a:rPr lang="en-IN" sz="2000" dirty="0">
                <a:latin typeface="Times New Roman" panose="02020603050405020304" pitchFamily="18" charset="0"/>
                <a:cs typeface="Times New Roman" panose="02020603050405020304" pitchFamily="18" charset="0"/>
              </a:rPr>
              <a:t>The image changing buttons are defined using overlaying the button images on live camera capture and setting response time for changing the image.</a:t>
            </a:r>
            <a:endParaRPr lang="en-IN" sz="20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IN" sz="2000" b="1"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4782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50574-EBFA-09CD-E3DA-057A534C2EAA}"/>
              </a:ext>
            </a:extLst>
          </p:cNvPr>
          <p:cNvSpPr>
            <a:spLocks noGrp="1"/>
          </p:cNvSpPr>
          <p:nvPr>
            <p:ph type="ctrTitle"/>
          </p:nvPr>
        </p:nvSpPr>
        <p:spPr>
          <a:xfrm>
            <a:off x="1524000" y="248706"/>
            <a:ext cx="9144000" cy="1206034"/>
          </a:xfrm>
        </p:spPr>
        <p:txBody>
          <a:bodyPr/>
          <a:lstStyle/>
          <a:p>
            <a:r>
              <a:rPr lang="en-IN" b="1" dirty="0">
                <a:solidFill>
                  <a:srgbClr val="0070C0"/>
                </a:solidFill>
              </a:rPr>
              <a:t>Outputs:</a:t>
            </a:r>
          </a:p>
        </p:txBody>
      </p:sp>
      <p:sp>
        <p:nvSpPr>
          <p:cNvPr id="7" name="Rectangle 6"/>
          <p:cNvSpPr/>
          <p:nvPr/>
        </p:nvSpPr>
        <p:spPr>
          <a:xfrm>
            <a:off x="679268" y="1634813"/>
            <a:ext cx="11146971" cy="369332"/>
          </a:xfrm>
          <a:prstGeom prst="rect">
            <a:avLst/>
          </a:prstGeom>
        </p:spPr>
        <p:txBody>
          <a:bodyPr wrap="square">
            <a:spAutoFit/>
          </a:bodyPr>
          <a:lstStyle/>
          <a:p>
            <a:r>
              <a:rPr lang="en-IN" dirty="0">
                <a:latin typeface="Times New Roman" panose="02020603050405020304" pitchFamily="18" charset="0"/>
                <a:cs typeface="Times New Roman" panose="02020603050405020304" pitchFamily="18" charset="0"/>
              </a:rPr>
              <a:t>Terminal output:</a:t>
            </a:r>
          </a:p>
        </p:txBody>
      </p:sp>
      <p:pic>
        <p:nvPicPr>
          <p:cNvPr id="9" name="Picture 8"/>
          <p:cNvPicPr/>
          <p:nvPr/>
        </p:nvPicPr>
        <p:blipFill>
          <a:blip r:embed="rId2"/>
          <a:stretch>
            <a:fillRect/>
          </a:stretch>
        </p:blipFill>
        <p:spPr>
          <a:xfrm>
            <a:off x="1524002" y="2027600"/>
            <a:ext cx="8316684" cy="4312240"/>
          </a:xfrm>
          <a:prstGeom prst="rect">
            <a:avLst/>
          </a:prstGeom>
        </p:spPr>
      </p:pic>
    </p:spTree>
    <p:extLst>
      <p:ext uri="{BB962C8B-B14F-4D97-AF65-F5344CB8AC3E}">
        <p14:creationId xmlns:p14="http://schemas.microsoft.com/office/powerpoint/2010/main" val="2516418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3FEB2-5245-B581-57BE-535D8A6AD6C6}"/>
              </a:ext>
            </a:extLst>
          </p:cNvPr>
          <p:cNvSpPr>
            <a:spLocks noGrp="1"/>
          </p:cNvSpPr>
          <p:nvPr>
            <p:ph type="ctrTitle"/>
          </p:nvPr>
        </p:nvSpPr>
        <p:spPr>
          <a:xfrm>
            <a:off x="1524000" y="394446"/>
            <a:ext cx="9144000" cy="1349469"/>
          </a:xfrm>
        </p:spPr>
        <p:txBody>
          <a:bodyPr/>
          <a:lstStyle/>
          <a:p>
            <a:r>
              <a:rPr lang="en-IN" b="1" dirty="0">
                <a:solidFill>
                  <a:srgbClr val="0070C0"/>
                </a:solidFill>
              </a:rPr>
              <a:t>Live Demo For Prediction</a:t>
            </a:r>
          </a:p>
        </p:txBody>
      </p:sp>
      <p:sp>
        <p:nvSpPr>
          <p:cNvPr id="3" name="Subtitle 2">
            <a:extLst>
              <a:ext uri="{FF2B5EF4-FFF2-40B4-BE49-F238E27FC236}">
                <a16:creationId xmlns:a16="http://schemas.microsoft.com/office/drawing/2014/main" id="{175D3FAA-BE27-F8FC-0DE0-294B2E65C212}"/>
              </a:ext>
            </a:extLst>
          </p:cNvPr>
          <p:cNvSpPr>
            <a:spLocks noGrp="1"/>
          </p:cNvSpPr>
          <p:nvPr>
            <p:ph type="subTitle" idx="1"/>
          </p:nvPr>
        </p:nvSpPr>
        <p:spPr>
          <a:xfrm>
            <a:off x="641968" y="5305152"/>
            <a:ext cx="10931723" cy="2053590"/>
          </a:xfrm>
        </p:spPr>
        <p:txBody>
          <a:bodyPr>
            <a:normAutofit/>
          </a:bodyPr>
          <a:lstStyle/>
          <a:p>
            <a:r>
              <a:rPr lang="en-IN" dirty="0">
                <a:latin typeface="Times New Roman" panose="02020603050405020304" pitchFamily="18" charset="0"/>
                <a:cs typeface="Times New Roman" panose="02020603050405020304" pitchFamily="18" charset="0"/>
              </a:rPr>
              <a:t>We can use our live camera capture to check how the clothing item is looking on us.</a:t>
            </a:r>
          </a:p>
        </p:txBody>
      </p:sp>
      <p:pic>
        <p:nvPicPr>
          <p:cNvPr id="6" name="Picture 5" descr="C:\Users\dell\Desktop\1.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1968" y="2031298"/>
            <a:ext cx="3581690" cy="2958714"/>
          </a:xfrm>
          <a:prstGeom prst="rect">
            <a:avLst/>
          </a:prstGeom>
          <a:noFill/>
          <a:ln>
            <a:noFill/>
          </a:ln>
        </p:spPr>
      </p:pic>
      <p:pic>
        <p:nvPicPr>
          <p:cNvPr id="7" name="Picture 6" descr="C:\Users\dell\Desktop\2.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5846" y="2005179"/>
            <a:ext cx="3617960" cy="2958714"/>
          </a:xfrm>
          <a:prstGeom prst="rect">
            <a:avLst/>
          </a:prstGeom>
          <a:noFill/>
          <a:ln>
            <a:noFill/>
          </a:ln>
        </p:spPr>
      </p:pic>
      <p:pic>
        <p:nvPicPr>
          <p:cNvPr id="8" name="Picture 7" descr="C:\Users\dell\Desktop\3.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25994" y="2005171"/>
            <a:ext cx="3429184" cy="2958714"/>
          </a:xfrm>
          <a:prstGeom prst="rect">
            <a:avLst/>
          </a:prstGeom>
          <a:noFill/>
          <a:ln>
            <a:noFill/>
          </a:ln>
        </p:spPr>
      </p:pic>
    </p:spTree>
    <p:extLst>
      <p:ext uri="{BB962C8B-B14F-4D97-AF65-F5344CB8AC3E}">
        <p14:creationId xmlns:p14="http://schemas.microsoft.com/office/powerpoint/2010/main" val="3808266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125891" cy="1115332"/>
          </a:xfrm>
        </p:spPr>
        <p:txBody>
          <a:bodyPr/>
          <a:lstStyle/>
          <a:p>
            <a:pPr algn="ctr"/>
            <a:r>
              <a:rPr lang="en-US" b="1" dirty="0">
                <a:solidFill>
                  <a:srgbClr val="0070C0"/>
                </a:solidFill>
              </a:rPr>
              <a:t>Pert Chart</a:t>
            </a:r>
            <a:endParaRPr lang="en-IN" dirty="0"/>
          </a:p>
        </p:txBody>
      </p:sp>
      <p:pic>
        <p:nvPicPr>
          <p:cNvPr id="6" name="image2.png"/>
          <p:cNvPicPr/>
          <p:nvPr/>
        </p:nvPicPr>
        <p:blipFill>
          <a:blip r:embed="rId2"/>
          <a:srcRect/>
          <a:stretch>
            <a:fillRect/>
          </a:stretch>
        </p:blipFill>
        <p:spPr>
          <a:xfrm>
            <a:off x="1384663" y="1203778"/>
            <a:ext cx="9814559" cy="5153479"/>
          </a:xfrm>
          <a:prstGeom prst="rect">
            <a:avLst/>
          </a:prstGeom>
          <a:ln/>
        </p:spPr>
      </p:pic>
    </p:spTree>
    <p:extLst>
      <p:ext uri="{BB962C8B-B14F-4D97-AF65-F5344CB8AC3E}">
        <p14:creationId xmlns:p14="http://schemas.microsoft.com/office/powerpoint/2010/main" val="3286895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1586"/>
            <a:ext cx="10515600" cy="1036955"/>
          </a:xfrm>
        </p:spPr>
        <p:txBody>
          <a:bodyPr/>
          <a:lstStyle/>
          <a:p>
            <a:pPr algn="ctr"/>
            <a:r>
              <a:rPr lang="en-US" b="1" dirty="0">
                <a:solidFill>
                  <a:srgbClr val="0070C0"/>
                </a:solidFill>
              </a:rPr>
              <a:t>Attained Deliverables</a:t>
            </a:r>
            <a:endParaRPr lang="en-IN" dirty="0"/>
          </a:p>
        </p:txBody>
      </p:sp>
      <p:pic>
        <p:nvPicPr>
          <p:cNvPr id="3" name="Picture 2"/>
          <p:cNvPicPr>
            <a:picLocks noChangeAspect="1"/>
          </p:cNvPicPr>
          <p:nvPr/>
        </p:nvPicPr>
        <p:blipFill>
          <a:blip r:embed="rId2"/>
          <a:stretch>
            <a:fillRect/>
          </a:stretch>
        </p:blipFill>
        <p:spPr>
          <a:xfrm>
            <a:off x="1040674" y="1070064"/>
            <a:ext cx="10556966" cy="5278483"/>
          </a:xfrm>
          <a:prstGeom prst="rect">
            <a:avLst/>
          </a:prstGeom>
        </p:spPr>
      </p:pic>
    </p:spTree>
    <p:extLst>
      <p:ext uri="{BB962C8B-B14F-4D97-AF65-F5344CB8AC3E}">
        <p14:creationId xmlns:p14="http://schemas.microsoft.com/office/powerpoint/2010/main" val="4055630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BED76-68A4-3924-AF50-6474F03D6310}"/>
              </a:ext>
            </a:extLst>
          </p:cNvPr>
          <p:cNvSpPr>
            <a:spLocks noGrp="1"/>
          </p:cNvSpPr>
          <p:nvPr>
            <p:ph type="ctrTitle"/>
          </p:nvPr>
        </p:nvSpPr>
        <p:spPr>
          <a:xfrm>
            <a:off x="1524000" y="492778"/>
            <a:ext cx="9144000" cy="1107422"/>
          </a:xfrm>
        </p:spPr>
        <p:txBody>
          <a:bodyPr/>
          <a:lstStyle/>
          <a:p>
            <a:r>
              <a:rPr lang="en-IN" b="1" dirty="0">
                <a:solidFill>
                  <a:srgbClr val="0070C0"/>
                </a:solidFill>
              </a:rPr>
              <a:t>SWOT:</a:t>
            </a:r>
          </a:p>
        </p:txBody>
      </p:sp>
      <p:sp>
        <p:nvSpPr>
          <p:cNvPr id="3" name="Subtitle 2">
            <a:extLst>
              <a:ext uri="{FF2B5EF4-FFF2-40B4-BE49-F238E27FC236}">
                <a16:creationId xmlns:a16="http://schemas.microsoft.com/office/drawing/2014/main" id="{00E31283-D307-CCCB-9B67-A258FB8C4536}"/>
              </a:ext>
            </a:extLst>
          </p:cNvPr>
          <p:cNvSpPr>
            <a:spLocks noGrp="1"/>
          </p:cNvSpPr>
          <p:nvPr>
            <p:ph type="subTitle" idx="1"/>
          </p:nvPr>
        </p:nvSpPr>
        <p:spPr>
          <a:xfrm>
            <a:off x="1524000" y="1600200"/>
            <a:ext cx="9144000" cy="4769223"/>
          </a:xfrm>
        </p:spPr>
        <p:txBody>
          <a:bodyPr>
            <a:normAutofit fontScale="77500" lnSpcReduction="20000"/>
          </a:bodyPr>
          <a:lstStyle/>
          <a:p>
            <a:pPr algn="l"/>
            <a:r>
              <a:rPr lang="en-IN" sz="2800" b="1" dirty="0">
                <a:latin typeface="Times New Roman" panose="02020603050405020304" pitchFamily="18" charset="0"/>
                <a:cs typeface="Times New Roman" panose="02020603050405020304" pitchFamily="18" charset="0"/>
              </a:rPr>
              <a:t>Strength :</a:t>
            </a:r>
          </a:p>
          <a:p>
            <a:pPr marL="285750" indent="-285750" algn="l">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Current need of the market</a:t>
            </a:r>
          </a:p>
          <a:p>
            <a:pPr marL="285750" indent="-285750" algn="l">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Useful in managing other AI application</a:t>
            </a:r>
          </a:p>
          <a:p>
            <a:pPr algn="l"/>
            <a:endParaRPr lang="en-IN" dirty="0">
              <a:latin typeface="Times New Roman" panose="02020603050405020304" pitchFamily="18" charset="0"/>
              <a:cs typeface="Times New Roman" panose="02020603050405020304" pitchFamily="18" charset="0"/>
            </a:endParaRPr>
          </a:p>
          <a:p>
            <a:pPr algn="l"/>
            <a:r>
              <a:rPr lang="en-IN" sz="2800" b="1" dirty="0">
                <a:latin typeface="Times New Roman" panose="02020603050405020304" pitchFamily="18" charset="0"/>
                <a:cs typeface="Times New Roman" panose="02020603050405020304" pitchFamily="18" charset="0"/>
              </a:rPr>
              <a:t>Weakness :</a:t>
            </a:r>
          </a:p>
          <a:p>
            <a:pPr marL="285750" indent="-285750" algn="l">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Fault intolerant.</a:t>
            </a:r>
          </a:p>
          <a:p>
            <a:pPr marL="285750" indent="-285750" algn="l">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Accuracy may depends on the accent of the user.</a:t>
            </a:r>
          </a:p>
          <a:p>
            <a:pPr algn="l"/>
            <a:endParaRPr lang="en-IN" dirty="0">
              <a:latin typeface="Times New Roman" panose="02020603050405020304" pitchFamily="18" charset="0"/>
              <a:cs typeface="Times New Roman" panose="02020603050405020304" pitchFamily="18" charset="0"/>
            </a:endParaRPr>
          </a:p>
          <a:p>
            <a:pPr algn="l"/>
            <a:r>
              <a:rPr lang="en-IN" sz="2800" b="1" dirty="0">
                <a:latin typeface="Times New Roman" panose="02020603050405020304" pitchFamily="18" charset="0"/>
                <a:cs typeface="Times New Roman" panose="02020603050405020304" pitchFamily="18" charset="0"/>
              </a:rPr>
              <a:t>Opportunity :</a:t>
            </a:r>
          </a:p>
          <a:p>
            <a:pPr marL="342900" indent="-342900" algn="l">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 new boost for fashion industry.</a:t>
            </a:r>
          </a:p>
          <a:p>
            <a:pPr marL="342900" indent="-342900" algn="l">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Boon for product based companies</a:t>
            </a:r>
          </a:p>
          <a:p>
            <a:pPr algn="l"/>
            <a:endParaRPr lang="en-IN" dirty="0">
              <a:latin typeface="Times New Roman" panose="02020603050405020304" pitchFamily="18" charset="0"/>
              <a:cs typeface="Times New Roman" panose="02020603050405020304" pitchFamily="18" charset="0"/>
            </a:endParaRPr>
          </a:p>
          <a:p>
            <a:pPr algn="l"/>
            <a:r>
              <a:rPr lang="en-IN" sz="3200" b="1" dirty="0">
                <a:latin typeface="Times New Roman" panose="02020603050405020304" pitchFamily="18" charset="0"/>
                <a:cs typeface="Times New Roman" panose="02020603050405020304" pitchFamily="18" charset="0"/>
              </a:rPr>
              <a:t>Threat  :</a:t>
            </a:r>
          </a:p>
          <a:p>
            <a:pPr marL="285750" indent="-285750" algn="l">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Some researches are ongoing to achieve this objective more efficiently.</a:t>
            </a:r>
          </a:p>
          <a:p>
            <a:pPr algn="l"/>
            <a:endParaRPr lang="en-IN" dirty="0">
              <a:latin typeface="Times New Roman" panose="02020603050405020304" pitchFamily="18" charset="0"/>
              <a:cs typeface="Times New Roman" panose="02020603050405020304" pitchFamily="18" charset="0"/>
            </a:endParaRPr>
          </a:p>
          <a:p>
            <a:pPr algn="l"/>
            <a:endParaRPr lang="en-IN" dirty="0">
              <a:latin typeface="Times New Roman" panose="02020603050405020304" pitchFamily="18" charset="0"/>
              <a:cs typeface="Times New Roman" panose="02020603050405020304" pitchFamily="18" charset="0"/>
            </a:endParaRPr>
          </a:p>
          <a:p>
            <a:pPr algn="l"/>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2611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01CC55D-ED54-4C5C-95E6-10947BD110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B6C741F-6FB9-FC17-EBAD-27089D480E69}"/>
              </a:ext>
            </a:extLst>
          </p:cNvPr>
          <p:cNvSpPr txBox="1"/>
          <p:nvPr/>
        </p:nvSpPr>
        <p:spPr>
          <a:xfrm>
            <a:off x="589560" y="856180"/>
            <a:ext cx="4560584" cy="112806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3400" b="1">
                <a:latin typeface="+mj-lt"/>
                <a:ea typeface="+mj-ea"/>
                <a:cs typeface="+mj-cs"/>
              </a:rPr>
              <a:t>Changes Made After Mid-Semester Assessment</a:t>
            </a:r>
          </a:p>
        </p:txBody>
      </p:sp>
      <p:grpSp>
        <p:nvGrpSpPr>
          <p:cNvPr id="27" name="Group 26">
            <a:extLst>
              <a:ext uri="{FF2B5EF4-FFF2-40B4-BE49-F238E27FC236}">
                <a16:creationId xmlns:a16="http://schemas.microsoft.com/office/drawing/2014/main" id="{1DE889C7-FAD6-4397-98E2-05D50348445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8" name="Rectangle 27">
              <a:extLst>
                <a:ext uri="{FF2B5EF4-FFF2-40B4-BE49-F238E27FC236}">
                  <a16:creationId xmlns:a16="http://schemas.microsoft.com/office/drawing/2014/main" id="{F399A70F-F8CD-4992-9EF5-6CF15472E7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8F4FEDC-6D80-458C-A665-075D9B9500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3873B707-463F-40B0-8227-E8CC6C67EB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0280BBB-E5D9-E23A-105A-70A7CB143835}"/>
              </a:ext>
            </a:extLst>
          </p:cNvPr>
          <p:cNvSpPr txBox="1"/>
          <p:nvPr/>
        </p:nvSpPr>
        <p:spPr>
          <a:xfrm>
            <a:off x="590719" y="2330505"/>
            <a:ext cx="4559425" cy="397958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dirty="0"/>
              <a:t>Making a user friendly interface :</a:t>
            </a:r>
          </a:p>
          <a:p>
            <a:pPr>
              <a:lnSpc>
                <a:spcPct val="90000"/>
              </a:lnSpc>
              <a:spcAft>
                <a:spcPts val="600"/>
              </a:spcAft>
            </a:pPr>
            <a:r>
              <a:rPr lang="en-US" sz="2000" dirty="0"/>
              <a:t>it's important to make sure users can easily use virtual try-on. Designing a simple and clear interface that helps users try on virtual products without making them feel confused or giving them too many options to choose from.</a:t>
            </a:r>
            <a:endParaRPr lang="en-US" sz="2000" dirty="0">
              <a:cs typeface="Calibri"/>
            </a:endParaRPr>
          </a:p>
        </p:txBody>
      </p:sp>
      <p:sp>
        <p:nvSpPr>
          <p:cNvPr id="33" name="Rectangle 32">
            <a:extLst>
              <a:ext uri="{FF2B5EF4-FFF2-40B4-BE49-F238E27FC236}">
                <a16:creationId xmlns:a16="http://schemas.microsoft.com/office/drawing/2014/main" id="{C13237C8-E62C-4F0D-A318-BD6FB6C2D13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9C9EAEA-39D0-4B0E-A0EB-51E7B26740B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Text, whiteboard&#10;&#10;Description automatically generated">
            <a:extLst>
              <a:ext uri="{FF2B5EF4-FFF2-40B4-BE49-F238E27FC236}">
                <a16:creationId xmlns:a16="http://schemas.microsoft.com/office/drawing/2014/main" id="{B135AB5C-DDA4-746F-B877-93E6E7543BA5}"/>
              </a:ext>
            </a:extLst>
          </p:cNvPr>
          <p:cNvPicPr>
            <a:picLocks noChangeAspect="1"/>
          </p:cNvPicPr>
          <p:nvPr/>
        </p:nvPicPr>
        <p:blipFill rotWithShape="1">
          <a:blip r:embed="rId2"/>
          <a:srcRect t="1253" r="1" b="21530"/>
          <a:stretch/>
        </p:blipFill>
        <p:spPr>
          <a:xfrm>
            <a:off x="5977788" y="799352"/>
            <a:ext cx="5425410" cy="5259296"/>
          </a:xfrm>
          <a:prstGeom prst="rect">
            <a:avLst/>
          </a:prstGeom>
        </p:spPr>
      </p:pic>
    </p:spTree>
    <p:extLst>
      <p:ext uri="{BB962C8B-B14F-4D97-AF65-F5344CB8AC3E}">
        <p14:creationId xmlns:p14="http://schemas.microsoft.com/office/powerpoint/2010/main" val="3855411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B5B0058-AF13-4859-B429-4EDDE2A26F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53EC03C-E64B-7F1F-9E53-5458A8967E88}"/>
              </a:ext>
            </a:extLst>
          </p:cNvPr>
          <p:cNvSpPr txBox="1"/>
          <p:nvPr/>
        </p:nvSpPr>
        <p:spPr>
          <a:xfrm>
            <a:off x="728663" y="1422400"/>
            <a:ext cx="4505552" cy="238760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marL="285750" indent="-285750">
              <a:lnSpc>
                <a:spcPct val="90000"/>
              </a:lnSpc>
              <a:spcBef>
                <a:spcPct val="0"/>
              </a:spcBef>
              <a:spcAft>
                <a:spcPts val="600"/>
              </a:spcAft>
            </a:pPr>
            <a:r>
              <a:rPr lang="en-US" sz="3900" dirty="0">
                <a:solidFill>
                  <a:schemeClr val="bg1"/>
                </a:solidFill>
                <a:latin typeface="+mj-lt"/>
                <a:ea typeface="+mj-ea"/>
                <a:cs typeface="+mj-cs"/>
              </a:rPr>
              <a:t>Introducing new try- on objects Eyewear and Legwear</a:t>
            </a:r>
          </a:p>
        </p:txBody>
      </p:sp>
      <p:sp>
        <p:nvSpPr>
          <p:cNvPr id="12" name="Freeform: Shape 11">
            <a:extLst>
              <a:ext uri="{FF2B5EF4-FFF2-40B4-BE49-F238E27FC236}">
                <a16:creationId xmlns:a16="http://schemas.microsoft.com/office/drawing/2014/main" id="{0277405F-0B4F-4418-B773-1B38814125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30421" y="226893"/>
            <a:ext cx="5968658" cy="6085007"/>
          </a:xfrm>
          <a:custGeom>
            <a:avLst/>
            <a:gdLst>
              <a:gd name="connsiteX0" fmla="*/ 0 w 5968658"/>
              <a:gd name="connsiteY0" fmla="*/ 0 h 6085007"/>
              <a:gd name="connsiteX1" fmla="*/ 3557919 w 5968658"/>
              <a:gd name="connsiteY1" fmla="*/ 0 h 6085007"/>
              <a:gd name="connsiteX2" fmla="*/ 3557919 w 5968658"/>
              <a:gd name="connsiteY2" fmla="*/ 2195749 h 6085007"/>
              <a:gd name="connsiteX3" fmla="*/ 5968658 w 5968658"/>
              <a:gd name="connsiteY3" fmla="*/ 2195749 h 6085007"/>
              <a:gd name="connsiteX4" fmla="*/ 5968658 w 5968658"/>
              <a:gd name="connsiteY4" fmla="*/ 6085007 h 6085007"/>
              <a:gd name="connsiteX5" fmla="*/ 2058230 w 5968658"/>
              <a:gd name="connsiteY5" fmla="*/ 6085007 h 6085007"/>
              <a:gd name="connsiteX6" fmla="*/ 2058230 w 5968658"/>
              <a:gd name="connsiteY6" fmla="*/ 3538657 h 6085007"/>
              <a:gd name="connsiteX7" fmla="*/ 0 w 5968658"/>
              <a:gd name="connsiteY7" fmla="*/ 3538657 h 608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8658" h="6085007">
                <a:moveTo>
                  <a:pt x="0" y="0"/>
                </a:moveTo>
                <a:lnTo>
                  <a:pt x="3557919" y="0"/>
                </a:lnTo>
                <a:lnTo>
                  <a:pt x="3557919" y="2195749"/>
                </a:lnTo>
                <a:lnTo>
                  <a:pt x="5968658" y="2195749"/>
                </a:lnTo>
                <a:lnTo>
                  <a:pt x="5968658" y="6085007"/>
                </a:lnTo>
                <a:lnTo>
                  <a:pt x="2058230" y="6085007"/>
                </a:lnTo>
                <a:lnTo>
                  <a:pt x="2058230" y="3538657"/>
                </a:lnTo>
                <a:lnTo>
                  <a:pt x="0" y="3538657"/>
                </a:lnTo>
                <a:close/>
              </a:path>
            </a:pathLst>
          </a:custGeom>
          <a:solidFill>
            <a:schemeClr val="tx1">
              <a:lumMod val="95000"/>
              <a:lumOff val="5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A picture containing person, indoor, standing&#10;&#10;Description automatically generated">
            <a:extLst>
              <a:ext uri="{FF2B5EF4-FFF2-40B4-BE49-F238E27FC236}">
                <a16:creationId xmlns:a16="http://schemas.microsoft.com/office/drawing/2014/main" id="{F0ED7410-E1EF-648E-2702-809C838ADEAC}"/>
              </a:ext>
            </a:extLst>
          </p:cNvPr>
          <p:cNvPicPr>
            <a:picLocks noChangeAspect="1"/>
          </p:cNvPicPr>
          <p:nvPr/>
        </p:nvPicPr>
        <p:blipFill rotWithShape="1">
          <a:blip r:embed="rId2"/>
          <a:srcRect t="43510" r="386" b="240"/>
          <a:stretch/>
        </p:blipFill>
        <p:spPr>
          <a:xfrm>
            <a:off x="7839805" y="2821491"/>
            <a:ext cx="3408121" cy="3091561"/>
          </a:xfrm>
          <a:prstGeom prst="rect">
            <a:avLst/>
          </a:prstGeom>
        </p:spPr>
      </p:pic>
      <p:pic>
        <p:nvPicPr>
          <p:cNvPr id="5" name="Picture 5">
            <a:extLst>
              <a:ext uri="{FF2B5EF4-FFF2-40B4-BE49-F238E27FC236}">
                <a16:creationId xmlns:a16="http://schemas.microsoft.com/office/drawing/2014/main" id="{845EE415-A2D8-AFA8-79E7-A3C13EE060CC}"/>
              </a:ext>
            </a:extLst>
          </p:cNvPr>
          <p:cNvPicPr>
            <a:picLocks noChangeAspect="1"/>
          </p:cNvPicPr>
          <p:nvPr/>
        </p:nvPicPr>
        <p:blipFill>
          <a:blip r:embed="rId3"/>
          <a:stretch>
            <a:fillRect/>
          </a:stretch>
        </p:blipFill>
        <p:spPr>
          <a:xfrm>
            <a:off x="5756393" y="832066"/>
            <a:ext cx="3105975" cy="2346240"/>
          </a:xfrm>
          <a:prstGeom prst="rect">
            <a:avLst/>
          </a:prstGeom>
        </p:spPr>
      </p:pic>
    </p:spTree>
    <p:extLst>
      <p:ext uri="{BB962C8B-B14F-4D97-AF65-F5344CB8AC3E}">
        <p14:creationId xmlns:p14="http://schemas.microsoft.com/office/powerpoint/2010/main" val="3064762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F93D8E-FD46-4875-D8C7-82CB691403E6}"/>
              </a:ext>
            </a:extLst>
          </p:cNvPr>
          <p:cNvSpPr txBox="1"/>
          <p:nvPr/>
        </p:nvSpPr>
        <p:spPr>
          <a:xfrm>
            <a:off x="1078675" y="534388"/>
            <a:ext cx="9832579"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800" dirty="0">
                <a:latin typeface="Times New Roman" panose="02020603050405020304" pitchFamily="18" charset="0"/>
                <a:cs typeface="Times New Roman" panose="02020603050405020304" pitchFamily="18" charset="0"/>
              </a:rPr>
              <a:t>Reducing Error in fitting : </a:t>
            </a:r>
          </a:p>
          <a:p>
            <a:r>
              <a:rPr lang="en-US" sz="2800" dirty="0">
                <a:solidFill>
                  <a:srgbClr val="000000"/>
                </a:solidFill>
                <a:latin typeface="Times New Roman" panose="02020603050405020304" pitchFamily="18" charset="0"/>
                <a:ea typeface="+mn-lt"/>
                <a:cs typeface="Times New Roman" panose="02020603050405020304" pitchFamily="18" charset="0"/>
              </a:rPr>
              <a:t>Upper body clothing : Making the ratio change according to user size reduced error much greater extend and increasing Accuracy. Present Error in fitting range 20% to 10% </a:t>
            </a:r>
          </a:p>
          <a:p>
            <a:endParaRPr lang="en-US" sz="2800" dirty="0">
              <a:latin typeface="Times New Roman" panose="02020603050405020304" pitchFamily="18" charset="0"/>
              <a:cs typeface="Times New Roman" panose="02020603050405020304" pitchFamily="18" charset="0"/>
            </a:endParaRPr>
          </a:p>
          <a:p>
            <a:r>
              <a:rPr lang="en-US" sz="2800" dirty="0">
                <a:solidFill>
                  <a:srgbClr val="000000"/>
                </a:solidFill>
                <a:latin typeface="Times New Roman" panose="02020603050405020304" pitchFamily="18" charset="0"/>
                <a:ea typeface="+mn-lt"/>
                <a:cs typeface="Times New Roman" panose="02020603050405020304" pitchFamily="18" charset="0"/>
              </a:rPr>
              <a:t>Error = |</a:t>
            </a:r>
            <a:r>
              <a:rPr lang="en-US" sz="2800" dirty="0" err="1">
                <a:solidFill>
                  <a:srgbClr val="000000"/>
                </a:solidFill>
                <a:latin typeface="Times New Roman" panose="02020603050405020304" pitchFamily="18" charset="0"/>
                <a:ea typeface="+mn-lt"/>
                <a:cs typeface="Times New Roman" panose="02020603050405020304" pitchFamily="18" charset="0"/>
              </a:rPr>
              <a:t>E_overlap</a:t>
            </a:r>
            <a:r>
              <a:rPr lang="en-US" sz="2800" dirty="0">
                <a:solidFill>
                  <a:srgbClr val="000000"/>
                </a:solidFill>
                <a:latin typeface="Times New Roman" panose="02020603050405020304" pitchFamily="18" charset="0"/>
                <a:ea typeface="+mn-lt"/>
                <a:cs typeface="Times New Roman" panose="02020603050405020304" pitchFamily="18" charset="0"/>
              </a:rPr>
              <a:t> - </a:t>
            </a:r>
            <a:r>
              <a:rPr lang="en-US" sz="2800" dirty="0" err="1">
                <a:solidFill>
                  <a:srgbClr val="000000"/>
                </a:solidFill>
                <a:latin typeface="Times New Roman" panose="02020603050405020304" pitchFamily="18" charset="0"/>
                <a:ea typeface="+mn-lt"/>
                <a:cs typeface="Times New Roman" panose="02020603050405020304" pitchFamily="18" charset="0"/>
              </a:rPr>
              <a:t>A_overlap</a:t>
            </a:r>
            <a:r>
              <a:rPr lang="en-US" sz="2800" dirty="0">
                <a:solidFill>
                  <a:srgbClr val="000000"/>
                </a:solidFill>
                <a:latin typeface="Times New Roman" panose="02020603050405020304" pitchFamily="18" charset="0"/>
                <a:ea typeface="+mn-lt"/>
                <a:cs typeface="Times New Roman" panose="02020603050405020304" pitchFamily="18" charset="0"/>
              </a:rPr>
              <a:t>|.</a:t>
            </a:r>
          </a:p>
          <a:p>
            <a:r>
              <a:rPr lang="en-US" sz="2800" dirty="0">
                <a:latin typeface="Times New Roman" panose="02020603050405020304" pitchFamily="18" charset="0"/>
                <a:cs typeface="Times New Roman" panose="02020603050405020304" pitchFamily="18" charset="0"/>
              </a:rPr>
              <a:t>                         Where </a:t>
            </a:r>
            <a:r>
              <a:rPr lang="en-US" sz="2800" dirty="0" err="1">
                <a:solidFill>
                  <a:srgbClr val="000000"/>
                </a:solidFill>
                <a:latin typeface="Times New Roman" panose="02020603050405020304" pitchFamily="18" charset="0"/>
                <a:ea typeface="+mn-lt"/>
                <a:cs typeface="Times New Roman" panose="02020603050405020304" pitchFamily="18" charset="0"/>
              </a:rPr>
              <a:t>A_overlap</a:t>
            </a:r>
            <a:r>
              <a:rPr lang="en-US" sz="2800" dirty="0">
                <a:solidFill>
                  <a:srgbClr val="000000"/>
                </a:solidFill>
                <a:latin typeface="Times New Roman" panose="02020603050405020304" pitchFamily="18" charset="0"/>
                <a:ea typeface="+mn-lt"/>
                <a:cs typeface="Times New Roman" panose="02020603050405020304" pitchFamily="18" charset="0"/>
              </a:rPr>
              <a:t> = area objects overlap by</a:t>
            </a:r>
          </a:p>
          <a:p>
            <a:r>
              <a:rPr lang="en-US" sz="2800" dirty="0">
                <a:solidFill>
                  <a:srgbClr val="000000"/>
                </a:solidFill>
                <a:latin typeface="Times New Roman" panose="02020603050405020304" pitchFamily="18" charset="0"/>
                <a:ea typeface="+mn-lt"/>
                <a:cs typeface="Times New Roman" panose="02020603050405020304" pitchFamily="18" charset="0"/>
              </a:rPr>
              <a:t>                                      </a:t>
            </a:r>
            <a:r>
              <a:rPr lang="en-US" sz="2800" dirty="0" err="1">
                <a:solidFill>
                  <a:srgbClr val="000000"/>
                </a:solidFill>
                <a:latin typeface="Times New Roman" panose="02020603050405020304" pitchFamily="18" charset="0"/>
                <a:ea typeface="+mn-lt"/>
                <a:cs typeface="Times New Roman" panose="02020603050405020304" pitchFamily="18" charset="0"/>
              </a:rPr>
              <a:t>E_overlap</a:t>
            </a:r>
            <a:r>
              <a:rPr lang="en-US" sz="2800" dirty="0">
                <a:solidFill>
                  <a:srgbClr val="000000"/>
                </a:solidFill>
                <a:latin typeface="Times New Roman" panose="02020603050405020304" pitchFamily="18" charset="0"/>
                <a:ea typeface="+mn-lt"/>
                <a:cs typeface="Times New Roman" panose="02020603050405020304" pitchFamily="18" charset="0"/>
              </a:rPr>
              <a:t> </a:t>
            </a:r>
            <a:r>
              <a:rPr lang="en-US" sz="2800">
                <a:solidFill>
                  <a:srgbClr val="000000"/>
                </a:solidFill>
                <a:latin typeface="Times New Roman" panose="02020603050405020304" pitchFamily="18" charset="0"/>
                <a:ea typeface="+mn-lt"/>
                <a:cs typeface="Times New Roman" panose="02020603050405020304" pitchFamily="18" charset="0"/>
              </a:rPr>
              <a:t>= </a:t>
            </a:r>
            <a:r>
              <a:rPr lang="en-US" sz="2800" smtClean="0">
                <a:solidFill>
                  <a:srgbClr val="000000"/>
                </a:solidFill>
                <a:latin typeface="Times New Roman" panose="02020603050405020304" pitchFamily="18" charset="0"/>
                <a:ea typeface="+mn-lt"/>
                <a:cs typeface="Times New Roman" panose="02020603050405020304" pitchFamily="18" charset="0"/>
              </a:rPr>
              <a:t>the </a:t>
            </a:r>
            <a:r>
              <a:rPr lang="en-US" sz="2800" dirty="0">
                <a:solidFill>
                  <a:srgbClr val="000000"/>
                </a:solidFill>
                <a:latin typeface="Times New Roman" panose="02020603050405020304" pitchFamily="18" charset="0"/>
                <a:ea typeface="+mn-lt"/>
                <a:cs typeface="Times New Roman" panose="02020603050405020304" pitchFamily="18" charset="0"/>
              </a:rPr>
              <a:t>expected overlap area   </a:t>
            </a:r>
            <a:endParaRPr lang="en-US" sz="2800" dirty="0">
              <a:solidFill>
                <a:srgbClr val="00000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0854" y="4203653"/>
            <a:ext cx="3510695" cy="2336208"/>
          </a:xfrm>
          <a:prstGeom prst="rect">
            <a:avLst/>
          </a:prstGeom>
        </p:spPr>
      </p:pic>
    </p:spTree>
    <p:extLst>
      <p:ext uri="{BB962C8B-B14F-4D97-AF65-F5344CB8AC3E}">
        <p14:creationId xmlns:p14="http://schemas.microsoft.com/office/powerpoint/2010/main" val="990367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864DE13E-58EB-4475-B79C-0D4FC651239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sp>
        <p:nvSpPr>
          <p:cNvPr id="2" name="TextBox 1">
            <a:extLst>
              <a:ext uri="{FF2B5EF4-FFF2-40B4-BE49-F238E27FC236}">
                <a16:creationId xmlns:a16="http://schemas.microsoft.com/office/drawing/2014/main" id="{425993C7-582D-DF9A-258F-5E06AA1EAEAA}"/>
              </a:ext>
            </a:extLst>
          </p:cNvPr>
          <p:cNvSpPr txBox="1"/>
          <p:nvPr/>
        </p:nvSpPr>
        <p:spPr>
          <a:xfrm>
            <a:off x="1613821" y="1490507"/>
            <a:ext cx="6435901" cy="17724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841248">
              <a:spcAft>
                <a:spcPts val="600"/>
              </a:spcAft>
            </a:pPr>
            <a:r>
              <a:rPr lang="en-US" sz="1650" kern="1200" dirty="0">
                <a:latin typeface="+mn-lt"/>
                <a:ea typeface="+mn-ea"/>
                <a:cs typeface="Calibri"/>
              </a:rPr>
              <a:t>Eye wear Accuracy: Accuracy of Eyewear is very high around </a:t>
            </a:r>
            <a:r>
              <a:rPr lang="en-US" sz="1650" kern="1200" dirty="0" smtClean="0">
                <a:latin typeface="+mn-lt"/>
                <a:ea typeface="+mn-ea"/>
                <a:cs typeface="Calibri"/>
              </a:rPr>
              <a:t>90% </a:t>
            </a:r>
            <a:r>
              <a:rPr lang="en-US" sz="1650" kern="1200" dirty="0">
                <a:latin typeface="+mn-lt"/>
                <a:ea typeface="+mn-ea"/>
                <a:cs typeface="Calibri"/>
              </a:rPr>
              <a:t>due to 9 landmarks used to fit eye wear on the person making the accuracy high</a:t>
            </a:r>
            <a:endParaRPr lang="en-US" sz="1650" kern="1200" dirty="0">
              <a:latin typeface="+mn-lt"/>
              <a:ea typeface="+mn-ea"/>
              <a:cs typeface="+mn-cs"/>
            </a:endParaRPr>
          </a:p>
          <a:p>
            <a:pPr defTabSz="841248">
              <a:spcAft>
                <a:spcPts val="600"/>
              </a:spcAft>
            </a:pPr>
            <a:endParaRPr lang="en-US" sz="1656" kern="1200" dirty="0">
              <a:solidFill>
                <a:schemeClr val="tx1"/>
              </a:solidFill>
              <a:latin typeface="+mn-lt"/>
              <a:ea typeface="+mn-ea"/>
              <a:cs typeface="Calibri"/>
            </a:endParaRPr>
          </a:p>
          <a:p>
            <a:pPr defTabSz="841248">
              <a:spcAft>
                <a:spcPts val="600"/>
              </a:spcAft>
            </a:pPr>
            <a:r>
              <a:rPr lang="en-US" sz="1650" kern="1200" dirty="0">
                <a:latin typeface="+mn-lt"/>
                <a:ea typeface="+mn-ea"/>
                <a:cs typeface="Calibri"/>
              </a:rPr>
              <a:t>Leg wear: Leg wear still faces the same problem as the upper wear faced but is still better then than what Upper wear Accuracy was at start.  This problem can be solved using a realistic model</a:t>
            </a:r>
            <a:r>
              <a:rPr lang="en-US" sz="1650" dirty="0">
                <a:cs typeface="Calibri"/>
              </a:rPr>
              <a:t> </a:t>
            </a:r>
            <a:endParaRPr lang="en-US" sz="1650" kern="1200" dirty="0">
              <a:latin typeface="+mn-lt"/>
              <a:cs typeface="Calibri"/>
            </a:endParaRPr>
          </a:p>
        </p:txBody>
      </p:sp>
      <p:pic>
        <p:nvPicPr>
          <p:cNvPr id="3" name="Picture 3" descr="A picture containing indoor, doll, toy, looking&#10;&#10;Description automatically generated">
            <a:extLst>
              <a:ext uri="{FF2B5EF4-FFF2-40B4-BE49-F238E27FC236}">
                <a16:creationId xmlns:a16="http://schemas.microsoft.com/office/drawing/2014/main" id="{9AF9B489-9DE4-210E-CD07-E33BA01DCB59}"/>
              </a:ext>
            </a:extLst>
          </p:cNvPr>
          <p:cNvPicPr>
            <a:picLocks noChangeAspect="1"/>
          </p:cNvPicPr>
          <p:nvPr/>
        </p:nvPicPr>
        <p:blipFill>
          <a:blip r:embed="rId2"/>
          <a:stretch>
            <a:fillRect/>
          </a:stretch>
        </p:blipFill>
        <p:spPr>
          <a:xfrm>
            <a:off x="8410758" y="1286934"/>
            <a:ext cx="2167422" cy="1549622"/>
          </a:xfrm>
          <a:prstGeom prst="rect">
            <a:avLst/>
          </a:prstGeom>
        </p:spPr>
      </p:pic>
      <p:pic>
        <p:nvPicPr>
          <p:cNvPr id="5" name="Picture 5">
            <a:extLst>
              <a:ext uri="{FF2B5EF4-FFF2-40B4-BE49-F238E27FC236}">
                <a16:creationId xmlns:a16="http://schemas.microsoft.com/office/drawing/2014/main" id="{3623EA1C-4AE0-25D3-EA18-864F3ABE9241}"/>
              </a:ext>
            </a:extLst>
          </p:cNvPr>
          <p:cNvPicPr>
            <a:picLocks noChangeAspect="1"/>
          </p:cNvPicPr>
          <p:nvPr/>
        </p:nvPicPr>
        <p:blipFill>
          <a:blip r:embed="rId3"/>
          <a:stretch>
            <a:fillRect/>
          </a:stretch>
        </p:blipFill>
        <p:spPr>
          <a:xfrm>
            <a:off x="8443692" y="3477611"/>
            <a:ext cx="2102916" cy="1915272"/>
          </a:xfrm>
          <a:prstGeom prst="rect">
            <a:avLst/>
          </a:prstGeom>
        </p:spPr>
      </p:pic>
      <p:pic>
        <p:nvPicPr>
          <p:cNvPr id="7" name="Picture 4" descr="A picture containing person, indoor, standing&#10;&#10;Description automatically generated">
            <a:extLst>
              <a:ext uri="{FF2B5EF4-FFF2-40B4-BE49-F238E27FC236}">
                <a16:creationId xmlns:a16="http://schemas.microsoft.com/office/drawing/2014/main" id="{A19E80BD-AE41-2B7B-376D-F96C2409FE89}"/>
              </a:ext>
            </a:extLst>
          </p:cNvPr>
          <p:cNvPicPr>
            <a:picLocks noChangeAspect="1"/>
          </p:cNvPicPr>
          <p:nvPr/>
        </p:nvPicPr>
        <p:blipFill rotWithShape="1">
          <a:blip r:embed="rId4"/>
          <a:srcRect l="15082" t="50764" r="3934" b="170"/>
          <a:stretch/>
        </p:blipFill>
        <p:spPr>
          <a:xfrm>
            <a:off x="3284192" y="3337685"/>
            <a:ext cx="2098411" cy="2458098"/>
          </a:xfrm>
          <a:prstGeom prst="rect">
            <a:avLst/>
          </a:prstGeom>
        </p:spPr>
      </p:pic>
    </p:spTree>
    <p:extLst>
      <p:ext uri="{BB962C8B-B14F-4D97-AF65-F5344CB8AC3E}">
        <p14:creationId xmlns:p14="http://schemas.microsoft.com/office/powerpoint/2010/main" val="1696591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EC635B-D8A3-4A72-8304-20FFBA5D21A3}"/>
              </a:ext>
            </a:extLst>
          </p:cNvPr>
          <p:cNvSpPr txBox="1"/>
          <p:nvPr/>
        </p:nvSpPr>
        <p:spPr>
          <a:xfrm>
            <a:off x="3008168" y="342995"/>
            <a:ext cx="4890506" cy="707886"/>
          </a:xfrm>
          <a:prstGeom prst="rect">
            <a:avLst/>
          </a:prstGeom>
          <a:noFill/>
        </p:spPr>
        <p:txBody>
          <a:bodyPr wrap="square" rtlCol="0">
            <a:spAutoFit/>
          </a:bodyPr>
          <a:lstStyle/>
          <a:p>
            <a:pPr algn="ctr"/>
            <a:r>
              <a:rPr lang="en-US" sz="4000" b="1" dirty="0">
                <a:solidFill>
                  <a:srgbClr val="46B0FA"/>
                </a:solidFill>
                <a:latin typeface="Arial" panose="020B0604020202020204" pitchFamily="34" charset="0"/>
                <a:cs typeface="Arial" panose="020B0604020202020204" pitchFamily="34" charset="0"/>
              </a:rPr>
              <a:t>Content</a:t>
            </a:r>
            <a:endParaRPr lang="en-IN" sz="4000" b="1" dirty="0">
              <a:solidFill>
                <a:srgbClr val="46B0FA"/>
              </a:solidFill>
              <a:latin typeface="Arial" panose="020B0604020202020204" pitchFamily="34" charset="0"/>
              <a:cs typeface="Arial" panose="020B0604020202020204" pitchFamily="34" charset="0"/>
            </a:endParaRPr>
          </a:p>
        </p:txBody>
      </p:sp>
      <p:graphicFrame>
        <p:nvGraphicFramePr>
          <p:cNvPr id="7" name="TextBox 2">
            <a:extLst>
              <a:ext uri="{FF2B5EF4-FFF2-40B4-BE49-F238E27FC236}">
                <a16:creationId xmlns:a16="http://schemas.microsoft.com/office/drawing/2014/main" id="{EFA00CAF-D8B8-215C-D079-1B031E85B4AC}"/>
              </a:ext>
            </a:extLst>
          </p:cNvPr>
          <p:cNvGraphicFramePr/>
          <p:nvPr>
            <p:extLst>
              <p:ext uri="{D42A27DB-BD31-4B8C-83A1-F6EECF244321}">
                <p14:modId xmlns:p14="http://schemas.microsoft.com/office/powerpoint/2010/main" val="403988538"/>
              </p:ext>
            </p:extLst>
          </p:nvPr>
        </p:nvGraphicFramePr>
        <p:xfrm>
          <a:off x="3008168" y="1256468"/>
          <a:ext cx="5149264" cy="5232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9729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68CB3F-9353-EFDD-FD36-685CA18E3F38}"/>
              </a:ext>
            </a:extLst>
          </p:cNvPr>
          <p:cNvSpPr txBox="1"/>
          <p:nvPr/>
        </p:nvSpPr>
        <p:spPr>
          <a:xfrm>
            <a:off x="712519" y="445324"/>
            <a:ext cx="742207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cs typeface="Calibri"/>
              </a:rPr>
              <a:t>Making it easier to introduce new clothing item that come Upper wear, leg wear and eye wear</a:t>
            </a:r>
          </a:p>
        </p:txBody>
      </p:sp>
      <p:pic>
        <p:nvPicPr>
          <p:cNvPr id="2" name="Picture 3" descr="Graphical user interface, text, website&#10;&#10;Description automatically generated">
            <a:extLst>
              <a:ext uri="{FF2B5EF4-FFF2-40B4-BE49-F238E27FC236}">
                <a16:creationId xmlns:a16="http://schemas.microsoft.com/office/drawing/2014/main" id="{ED95ECE1-E950-7E33-3FDD-6E6584B5E8B0}"/>
              </a:ext>
            </a:extLst>
          </p:cNvPr>
          <p:cNvPicPr>
            <a:picLocks noChangeAspect="1"/>
          </p:cNvPicPr>
          <p:nvPr/>
        </p:nvPicPr>
        <p:blipFill>
          <a:blip r:embed="rId2"/>
          <a:stretch>
            <a:fillRect/>
          </a:stretch>
        </p:blipFill>
        <p:spPr>
          <a:xfrm>
            <a:off x="6567755" y="1547678"/>
            <a:ext cx="5423645" cy="4339296"/>
          </a:xfrm>
          <a:prstGeom prst="rect">
            <a:avLst/>
          </a:prstGeom>
        </p:spPr>
      </p:pic>
      <p:pic>
        <p:nvPicPr>
          <p:cNvPr id="4" name="Picture 4" descr="Text&#10;&#10;Description automatically generated">
            <a:extLst>
              <a:ext uri="{FF2B5EF4-FFF2-40B4-BE49-F238E27FC236}">
                <a16:creationId xmlns:a16="http://schemas.microsoft.com/office/drawing/2014/main" id="{C1278579-8286-DBBE-75D6-53AAE67E235B}"/>
              </a:ext>
            </a:extLst>
          </p:cNvPr>
          <p:cNvPicPr>
            <a:picLocks noChangeAspect="1"/>
          </p:cNvPicPr>
          <p:nvPr/>
        </p:nvPicPr>
        <p:blipFill>
          <a:blip r:embed="rId3"/>
          <a:stretch>
            <a:fillRect/>
          </a:stretch>
        </p:blipFill>
        <p:spPr>
          <a:xfrm>
            <a:off x="689119" y="1391405"/>
            <a:ext cx="5495363" cy="4192898"/>
          </a:xfrm>
          <a:prstGeom prst="rect">
            <a:avLst/>
          </a:prstGeom>
        </p:spPr>
      </p:pic>
    </p:spTree>
    <p:extLst>
      <p:ext uri="{BB962C8B-B14F-4D97-AF65-F5344CB8AC3E}">
        <p14:creationId xmlns:p14="http://schemas.microsoft.com/office/powerpoint/2010/main" val="2346673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B6E98D-4269-28A0-1C34-812FD57237D0}"/>
              </a:ext>
            </a:extLst>
          </p:cNvPr>
          <p:cNvSpPr txBox="1"/>
          <p:nvPr/>
        </p:nvSpPr>
        <p:spPr>
          <a:xfrm>
            <a:off x="816269" y="1375770"/>
            <a:ext cx="9482382"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dirty="0">
                <a:cs typeface="Calibri"/>
              </a:rPr>
              <a:t>Outline idea at start feel feasible and good but when implemented had a major set back</a:t>
            </a:r>
            <a:endParaRPr lang="en-US" dirty="0"/>
          </a:p>
          <a:p>
            <a:pPr algn="just"/>
            <a:endParaRPr lang="en-US" sz="2000" dirty="0">
              <a:cs typeface="Calibri"/>
            </a:endParaRPr>
          </a:p>
          <a:p>
            <a:pPr algn="just"/>
            <a:r>
              <a:rPr lang="en-US" sz="2000" dirty="0">
                <a:cs typeface="Calibri"/>
              </a:rPr>
              <a:t>1</a:t>
            </a:r>
            <a:r>
              <a:rPr lang="en-US" sz="2000" dirty="0" smtClean="0">
                <a:cs typeface="Calibri"/>
              </a:rPr>
              <a:t>. Outline </a:t>
            </a:r>
            <a:r>
              <a:rPr lang="en-US" sz="2000" dirty="0">
                <a:cs typeface="Calibri"/>
              </a:rPr>
              <a:t>when created around the person were to be give increased the size of the person making it inaccurate</a:t>
            </a:r>
          </a:p>
          <a:p>
            <a:pPr algn="just"/>
            <a:r>
              <a:rPr lang="en-US" sz="2000" dirty="0">
                <a:cs typeface="Calibri"/>
              </a:rPr>
              <a:t>2</a:t>
            </a:r>
            <a:r>
              <a:rPr lang="en-US" sz="2000" dirty="0" smtClean="0">
                <a:cs typeface="Calibri"/>
              </a:rPr>
              <a:t>. There </a:t>
            </a:r>
            <a:r>
              <a:rPr lang="en-US" sz="2000" dirty="0">
                <a:cs typeface="Calibri"/>
              </a:rPr>
              <a:t>should be space between arms and body for it to understand or the model will see arms as upper body and size of uppers that are to be checked will increase</a:t>
            </a:r>
          </a:p>
          <a:p>
            <a:pPr algn="just"/>
            <a:r>
              <a:rPr lang="en-US" sz="2000" dirty="0">
                <a:cs typeface="Calibri"/>
              </a:rPr>
              <a:t>3</a:t>
            </a:r>
            <a:r>
              <a:rPr lang="en-US" sz="2000" dirty="0" smtClean="0">
                <a:cs typeface="Calibri"/>
              </a:rPr>
              <a:t>. If </a:t>
            </a:r>
            <a:r>
              <a:rPr lang="en-US" sz="2000" dirty="0">
                <a:cs typeface="Calibri"/>
              </a:rPr>
              <a:t>whole person is not visible or the point we use to identify a person is not visible then  the model will not work</a:t>
            </a:r>
          </a:p>
          <a:p>
            <a:pPr algn="just"/>
            <a:endParaRPr lang="en-US" sz="2000" dirty="0">
              <a:cs typeface="Calibri"/>
            </a:endParaRPr>
          </a:p>
          <a:p>
            <a:pPr algn="just"/>
            <a:r>
              <a:rPr lang="en-US" sz="2000" dirty="0">
                <a:cs typeface="Calibri"/>
              </a:rPr>
              <a:t>Overall, What we learned from implementing outline model </a:t>
            </a:r>
            <a:r>
              <a:rPr lang="en-US" sz="2000" dirty="0" smtClean="0">
                <a:cs typeface="Calibri"/>
              </a:rPr>
              <a:t>is </a:t>
            </a:r>
            <a:r>
              <a:rPr lang="en-US" sz="2000" dirty="0">
                <a:cs typeface="Calibri"/>
              </a:rPr>
              <a:t>that the good at capturing the person movement and some we also good at detecting specific body parts       </a:t>
            </a:r>
          </a:p>
        </p:txBody>
      </p:sp>
      <p:sp>
        <p:nvSpPr>
          <p:cNvPr id="3" name="TextBox 2">
            <a:extLst>
              <a:ext uri="{FF2B5EF4-FFF2-40B4-BE49-F238E27FC236}">
                <a16:creationId xmlns:a16="http://schemas.microsoft.com/office/drawing/2014/main" id="{52C26A37-6A69-4317-C588-919F43838A49}"/>
              </a:ext>
            </a:extLst>
          </p:cNvPr>
          <p:cNvSpPr txBox="1"/>
          <p:nvPr/>
        </p:nvSpPr>
        <p:spPr>
          <a:xfrm>
            <a:off x="1614128" y="614516"/>
            <a:ext cx="636638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cs typeface="Calibri"/>
              </a:rPr>
              <a:t>Using outline around the person</a:t>
            </a:r>
            <a:endParaRPr lang="en-US" dirty="0"/>
          </a:p>
        </p:txBody>
      </p:sp>
    </p:spTree>
    <p:extLst>
      <p:ext uri="{BB962C8B-B14F-4D97-AF65-F5344CB8AC3E}">
        <p14:creationId xmlns:p14="http://schemas.microsoft.com/office/powerpoint/2010/main" val="9407796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960022-7A15-0C47-485C-A83EE499B454}"/>
              </a:ext>
            </a:extLst>
          </p:cNvPr>
          <p:cNvSpPr txBox="1"/>
          <p:nvPr/>
        </p:nvSpPr>
        <p:spPr>
          <a:xfrm>
            <a:off x="1048986" y="573973"/>
            <a:ext cx="9965376" cy="56692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cs typeface="Calibri"/>
              </a:rPr>
              <a:t>Challenges we still face</a:t>
            </a:r>
          </a:p>
          <a:p>
            <a:endParaRPr lang="en-US" dirty="0">
              <a:cs typeface="Calibri"/>
            </a:endParaRPr>
          </a:p>
          <a:p>
            <a:r>
              <a:rPr lang="en-US" dirty="0">
                <a:latin typeface="Times New Roman" panose="02020603050405020304" pitchFamily="18" charset="0"/>
                <a:cs typeface="Times New Roman" panose="02020603050405020304" pitchFamily="18" charset="0"/>
              </a:rPr>
              <a:t>Accuracy: Though the accuracy has improved a lot from the previous attempt it is still not that high for a perfect fit on any online platform.</a:t>
            </a:r>
            <a:r>
              <a:rPr lang="en-US" dirty="0">
                <a:solidFill>
                  <a:srgbClr val="000000"/>
                </a:solidFill>
                <a:latin typeface="Times New Roman" panose="02020603050405020304" pitchFamily="18" charset="0"/>
                <a:ea typeface="+mn-lt"/>
                <a:cs typeface="Times New Roman" panose="02020603050405020304" pitchFamily="18" charset="0"/>
              </a:rPr>
              <a:t> Factors such as lighting, camera quality, and the shape and size of the user's body can all affect the accuracy of the virtual try-on experience</a:t>
            </a:r>
          </a:p>
          <a:p>
            <a:endParaRPr lang="en-US" dirty="0">
              <a:latin typeface="Times New Roman" panose="02020603050405020304" pitchFamily="18" charset="0"/>
              <a:cs typeface="Times New Roman" panose="02020603050405020304" pitchFamily="18" charset="0"/>
            </a:endParaRPr>
          </a:p>
          <a:p>
            <a:pPr algn="just">
              <a:lnSpc>
                <a:spcPct val="90000"/>
              </a:lnSpc>
              <a:spcBef>
                <a:spcPts val="1000"/>
              </a:spcBef>
            </a:pPr>
            <a:r>
              <a:rPr lang="en-IN" dirty="0">
                <a:latin typeface="Times New Roman" panose="02020603050405020304" pitchFamily="18" charset="0"/>
                <a:cs typeface="Times New Roman" panose="02020603050405020304" pitchFamily="18" charset="0"/>
              </a:rPr>
              <a:t>Only PNG: </a:t>
            </a:r>
            <a:r>
              <a:rPr lang="en-IN" dirty="0" err="1">
                <a:latin typeface="Times New Roman" panose="02020603050405020304" pitchFamily="18" charset="0"/>
                <a:cs typeface="Times New Roman" panose="02020603050405020304" pitchFamily="18" charset="0"/>
              </a:rPr>
              <a:t>png</a:t>
            </a:r>
            <a:r>
              <a:rPr lang="en-IN" dirty="0">
                <a:latin typeface="Times New Roman" panose="02020603050405020304" pitchFamily="18" charset="0"/>
                <a:cs typeface="Times New Roman" panose="02020603050405020304" pitchFamily="18" charset="0"/>
              </a:rPr>
              <a:t> image </a:t>
            </a:r>
            <a:r>
              <a:rPr lang="en-IN" dirty="0">
                <a:solidFill>
                  <a:srgbClr val="000000"/>
                </a:solidFill>
                <a:latin typeface="Times New Roman" panose="02020603050405020304" pitchFamily="18" charset="0"/>
                <a:ea typeface="+mn-lt"/>
                <a:cs typeface="Times New Roman" panose="02020603050405020304" pitchFamily="18" charset="0"/>
              </a:rPr>
              <a:t>as it allows the items to be displayed without any background, </a:t>
            </a:r>
            <a:r>
              <a:rPr lang="en-IN" dirty="0">
                <a:latin typeface="Times New Roman" panose="02020603050405020304" pitchFamily="18" charset="0"/>
                <a:cs typeface="Times New Roman" panose="02020603050405020304" pitchFamily="18" charset="0"/>
              </a:rPr>
              <a:t>and is the only acceptable format that clothes and other wearable items can be used in our model  </a:t>
            </a:r>
          </a:p>
          <a:p>
            <a:pPr algn="just">
              <a:lnSpc>
                <a:spcPct val="90000"/>
              </a:lnSpc>
              <a:spcBef>
                <a:spcPts val="1000"/>
              </a:spcBef>
            </a:pPr>
            <a:r>
              <a:rPr lang="en-US" dirty="0">
                <a:latin typeface="Times New Roman" panose="02020603050405020304" pitchFamily="18" charset="0"/>
                <a:cs typeface="Times New Roman" panose="02020603050405020304" pitchFamily="18" charset="0"/>
              </a:rPr>
              <a:t>Realistic movement: Another key issue is ensuring that the clothing moves realistically with the virtual model's body movements. This requires accurate modeling of fabric physics and how it interacts with the virtual model's body.</a:t>
            </a:r>
          </a:p>
          <a:p>
            <a:pPr algn="just">
              <a:lnSpc>
                <a:spcPct val="90000"/>
              </a:lnSpc>
              <a:spcBef>
                <a:spcPts val="1000"/>
              </a:spcBef>
            </a:pPr>
            <a:endParaRPr lang="en-IN" dirty="0">
              <a:latin typeface="Times New Roman" panose="02020603050405020304" pitchFamily="18" charset="0"/>
              <a:cs typeface="Times New Roman" panose="02020603050405020304" pitchFamily="18" charset="0"/>
            </a:endParaRPr>
          </a:p>
          <a:p>
            <a:pPr algn="just">
              <a:lnSpc>
                <a:spcPct val="90000"/>
              </a:lnSpc>
              <a:spcBef>
                <a:spcPts val="1000"/>
              </a:spcBef>
            </a:pPr>
            <a:r>
              <a:rPr lang="en-US" dirty="0">
                <a:latin typeface="Times New Roman" panose="02020603050405020304" pitchFamily="18" charset="0"/>
                <a:cs typeface="Times New Roman" panose="02020603050405020304" pitchFamily="18" charset="0"/>
              </a:rPr>
              <a:t>Variability of body shapes: People come in all shapes and sizes, and clothing must fit well on all of them. The virtual try-on project should take into account the variability of body shapes and sizes and provide solutions that work for everyone</a:t>
            </a:r>
            <a:r>
              <a:rPr lang="en-US" dirty="0" smtClean="0">
                <a:latin typeface="Times New Roman" panose="02020603050405020304" pitchFamily="18" charset="0"/>
                <a:cs typeface="Times New Roman" panose="02020603050405020304" pitchFamily="18" charset="0"/>
              </a:rPr>
              <a:t>.</a:t>
            </a:r>
          </a:p>
          <a:p>
            <a:pPr algn="just">
              <a:lnSpc>
                <a:spcPct val="90000"/>
              </a:lnSpc>
              <a:spcBef>
                <a:spcPts val="1000"/>
              </a:spcBef>
            </a:pPr>
            <a:endParaRPr lang="en-US" dirty="0">
              <a:latin typeface="Times New Roman" panose="02020603050405020304" pitchFamily="18" charset="0"/>
              <a:cs typeface="Times New Roman" panose="02020603050405020304" pitchFamily="18" charset="0"/>
            </a:endParaRPr>
          </a:p>
          <a:p>
            <a:pPr algn="just">
              <a:lnSpc>
                <a:spcPct val="90000"/>
              </a:lnSpc>
              <a:spcBef>
                <a:spcPts val="1000"/>
              </a:spcBef>
            </a:pPr>
            <a:r>
              <a:rPr lang="en-US" dirty="0">
                <a:latin typeface="Times New Roman" panose="02020603050405020304" pitchFamily="18" charset="0"/>
                <a:cs typeface="Times New Roman" panose="02020603050405020304" pitchFamily="18" charset="0"/>
              </a:rPr>
              <a:t>Realistic appearance: Clothing textures, colors, and lighting must be accurately represented in the virtual environment to create a realistic and convincing experience for the user.</a:t>
            </a:r>
          </a:p>
        </p:txBody>
      </p:sp>
    </p:spTree>
    <p:extLst>
      <p:ext uri="{BB962C8B-B14F-4D97-AF65-F5344CB8AC3E}">
        <p14:creationId xmlns:p14="http://schemas.microsoft.com/office/powerpoint/2010/main" val="1818092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13D69-E52F-C264-6972-1F562A7CC48B}"/>
              </a:ext>
            </a:extLst>
          </p:cNvPr>
          <p:cNvSpPr>
            <a:spLocks noGrp="1"/>
          </p:cNvSpPr>
          <p:nvPr>
            <p:ph type="ctrTitle"/>
          </p:nvPr>
        </p:nvSpPr>
        <p:spPr>
          <a:xfrm>
            <a:off x="1524000" y="202194"/>
            <a:ext cx="9144000" cy="1108958"/>
          </a:xfrm>
        </p:spPr>
        <p:txBody>
          <a:bodyPr/>
          <a:lstStyle/>
          <a:p>
            <a:r>
              <a:rPr lang="en-IN" b="1" dirty="0">
                <a:solidFill>
                  <a:srgbClr val="0070C0"/>
                </a:solidFill>
              </a:rPr>
              <a:t>Conclusions</a:t>
            </a:r>
          </a:p>
        </p:txBody>
      </p:sp>
      <p:sp>
        <p:nvSpPr>
          <p:cNvPr id="3" name="Subtitle 2">
            <a:extLst>
              <a:ext uri="{FF2B5EF4-FFF2-40B4-BE49-F238E27FC236}">
                <a16:creationId xmlns:a16="http://schemas.microsoft.com/office/drawing/2014/main" id="{B8A90CD3-63D8-E9BD-4BB6-17813DFE9830}"/>
              </a:ext>
            </a:extLst>
          </p:cNvPr>
          <p:cNvSpPr>
            <a:spLocks noGrp="1"/>
          </p:cNvSpPr>
          <p:nvPr>
            <p:ph type="subTitle" idx="1"/>
          </p:nvPr>
        </p:nvSpPr>
        <p:spPr>
          <a:xfrm>
            <a:off x="1524000" y="1206649"/>
            <a:ext cx="9144000" cy="4088162"/>
          </a:xfrm>
        </p:spPr>
        <p:txBody>
          <a:bodyPr lIns="91440" tIns="45720" rIns="91440" bIns="45720" anchor="t">
            <a:noAutofit/>
          </a:bodyPr>
          <a:lstStyle/>
          <a:p>
            <a:pPr algn="just"/>
            <a:r>
              <a:rPr lang="en-IN" sz="2000" dirty="0">
                <a:latin typeface="Times New Roman" panose="02020603050405020304" pitchFamily="18" charset="0"/>
                <a:cs typeface="Times New Roman" panose="02020603050405020304" pitchFamily="18" charset="0"/>
              </a:rPr>
              <a:t>The field of virtual try-on technology is still relatively new, and researchers are still exploring the best techniques and methods for accurately simulating the appearance of clothing on a virtual model. One of the main challenges is accurately capturing the shape and movement of clothing, which can vary greatly depending on the material, cut, and style.</a:t>
            </a:r>
          </a:p>
          <a:p>
            <a:pPr algn="just"/>
            <a:r>
              <a:rPr lang="en-IN" sz="2000" dirty="0">
                <a:latin typeface="Times New Roman" panose="02020603050405020304" pitchFamily="18" charset="0"/>
                <a:cs typeface="Times New Roman" panose="02020603050405020304" pitchFamily="18" charset="0"/>
              </a:rPr>
              <a:t>Moreover, there are also challenges in accurately simulating the appearance of clothing on different body types and skin tones, which requires a large and diverse dataset of virtual models.</a:t>
            </a:r>
          </a:p>
          <a:p>
            <a:pPr algn="just"/>
            <a:r>
              <a:rPr lang="en-IN" sz="2000" dirty="0">
                <a:latin typeface="Times New Roman"/>
                <a:cs typeface="Times New Roman"/>
              </a:rPr>
              <a:t>However, virtual try-on technology has great potential to revolutionize the fashion industry and improve the online shopping experience for consumers. it can reduce the need for returns and improve overall customer satisfaction.</a:t>
            </a:r>
          </a:p>
          <a:p>
            <a:pPr algn="just"/>
            <a:r>
              <a:rPr lang="en-IN" sz="2000" dirty="0">
                <a:latin typeface="Times New Roman"/>
                <a:cs typeface="Times New Roman"/>
              </a:rPr>
              <a:t>To improve the accuracy of virtual try-on technology, researchers can work on developing more advanced 3D </a:t>
            </a:r>
            <a:r>
              <a:rPr lang="en-IN" sz="2000" dirty="0" err="1">
                <a:latin typeface="Times New Roman"/>
                <a:cs typeface="Times New Roman"/>
              </a:rPr>
              <a:t>modeling</a:t>
            </a:r>
            <a:r>
              <a:rPr lang="en-IN" sz="2000" dirty="0">
                <a:latin typeface="Times New Roman"/>
                <a:cs typeface="Times New Roman"/>
              </a:rPr>
              <a:t> and animation techniques. They can also collect more diverse and comprehensive datasets of virtual models to ensure that the technology works well for a wide range of users. </a:t>
            </a:r>
          </a:p>
        </p:txBody>
      </p:sp>
    </p:spTree>
    <p:extLst>
      <p:ext uri="{BB962C8B-B14F-4D97-AF65-F5344CB8AC3E}">
        <p14:creationId xmlns:p14="http://schemas.microsoft.com/office/powerpoint/2010/main" val="41095512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DFE40-BB48-B811-69F7-1858B68B3275}"/>
              </a:ext>
            </a:extLst>
          </p:cNvPr>
          <p:cNvSpPr>
            <a:spLocks noGrp="1"/>
          </p:cNvSpPr>
          <p:nvPr>
            <p:ph type="ctrTitle"/>
          </p:nvPr>
        </p:nvSpPr>
        <p:spPr>
          <a:xfrm>
            <a:off x="1524000" y="430025"/>
            <a:ext cx="9144000" cy="1170175"/>
          </a:xfrm>
        </p:spPr>
        <p:txBody>
          <a:bodyPr/>
          <a:lstStyle/>
          <a:p>
            <a:r>
              <a:rPr lang="en-IN" b="1" dirty="0">
                <a:solidFill>
                  <a:srgbClr val="0070C0"/>
                </a:solidFill>
              </a:rPr>
              <a:t>References:</a:t>
            </a:r>
          </a:p>
        </p:txBody>
      </p:sp>
      <p:sp>
        <p:nvSpPr>
          <p:cNvPr id="3" name="Subtitle 2">
            <a:extLst>
              <a:ext uri="{FF2B5EF4-FFF2-40B4-BE49-F238E27FC236}">
                <a16:creationId xmlns:a16="http://schemas.microsoft.com/office/drawing/2014/main" id="{81D8827A-7D30-4855-0BF6-5A625F00C53A}"/>
              </a:ext>
            </a:extLst>
          </p:cNvPr>
          <p:cNvSpPr>
            <a:spLocks noGrp="1"/>
          </p:cNvSpPr>
          <p:nvPr>
            <p:ph type="subTitle" idx="1"/>
          </p:nvPr>
        </p:nvSpPr>
        <p:spPr>
          <a:xfrm>
            <a:off x="1523999" y="2116182"/>
            <a:ext cx="9335589" cy="4206241"/>
          </a:xfrm>
        </p:spPr>
        <p:txBody>
          <a:bodyPr>
            <a:normAutofit/>
          </a:bodyPr>
          <a:lstStyle/>
          <a:p>
            <a:pPr marL="342900" indent="-342900" algn="just">
              <a:buFont typeface="Arial" panose="020B0604020202020204" pitchFamily="34" charset="0"/>
              <a:buChar char="•"/>
            </a:pPr>
            <a:r>
              <a:rPr lang="en-IN" u="sng" dirty="0">
                <a:hlinkClick r:id="rId2"/>
              </a:rPr>
              <a:t>https://ieeexplore.ieee.org/stamp/stamp.jsp?tp=&amp;arnumber=8719115</a:t>
            </a:r>
            <a:endParaRPr lang="en-IN" u="sng" dirty="0"/>
          </a:p>
          <a:p>
            <a:pPr algn="just"/>
            <a:endParaRPr lang="en-IN" dirty="0"/>
          </a:p>
          <a:p>
            <a:pPr marL="342900" indent="-342900" algn="just">
              <a:buFont typeface="Arial" panose="020B0604020202020204" pitchFamily="34" charset="0"/>
              <a:buChar char="•"/>
            </a:pPr>
            <a:r>
              <a:rPr lang="en-IN" u="sng" dirty="0">
                <a:hlinkClick r:id="rId3"/>
              </a:rPr>
              <a:t>https://arxiv.org/ftp/arxiv/papers/1810/1810.10148.pdf</a:t>
            </a:r>
            <a:endParaRPr lang="en-IN" u="sng" dirty="0"/>
          </a:p>
          <a:p>
            <a:pPr algn="just"/>
            <a:endParaRPr lang="en-IN" dirty="0"/>
          </a:p>
          <a:p>
            <a:pPr marL="342900" indent="-342900" algn="just">
              <a:buFont typeface="Arial" panose="020B0604020202020204" pitchFamily="34" charset="0"/>
              <a:buChar char="•"/>
            </a:pPr>
            <a:r>
              <a:rPr lang="en-IN" u="sng" dirty="0">
                <a:hlinkClick r:id="rId4"/>
              </a:rPr>
              <a:t>https://openaccess.thecvf.com/content_cvpr_2018/papers/Han_VITON_An_Image-Based_CVPR_2018_paper.pdf</a:t>
            </a:r>
            <a:endParaRPr lang="en-IN" u="sng" dirty="0"/>
          </a:p>
          <a:p>
            <a:pPr algn="just"/>
            <a:endParaRPr lang="en-IN" dirty="0"/>
          </a:p>
          <a:p>
            <a:pPr marL="342900" indent="-342900" algn="just">
              <a:buFont typeface="Arial" panose="020B0604020202020204" pitchFamily="34" charset="0"/>
              <a:buChar char="•"/>
            </a:pPr>
            <a:r>
              <a:rPr lang="en-IN" u="sng" dirty="0">
                <a:hlinkClick r:id="rId5"/>
              </a:rPr>
              <a:t>https://www.youtube.com/watch?v=6C7R24-Ze10</a:t>
            </a:r>
            <a:r>
              <a:rPr lang="en-IN" u="sng" dirty="0"/>
              <a:t> </a:t>
            </a:r>
            <a:endParaRPr lang="en-IN" dirty="0"/>
          </a:p>
          <a:p>
            <a:pPr marL="342900" indent="-342900" algn="just">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13998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B985FB-61F2-1FDC-C07B-AF24E136F82F}"/>
              </a:ext>
            </a:extLst>
          </p:cNvPr>
          <p:cNvSpPr txBox="1"/>
          <p:nvPr/>
        </p:nvSpPr>
        <p:spPr>
          <a:xfrm>
            <a:off x="1895294" y="3601496"/>
            <a:ext cx="8401412" cy="1200329"/>
          </a:xfrm>
          <a:prstGeom prst="rect">
            <a:avLst/>
          </a:prstGeom>
          <a:noFill/>
        </p:spPr>
        <p:txBody>
          <a:bodyPr wrap="square" rtlCol="0">
            <a:spAutoFit/>
          </a:bodyPr>
          <a:lstStyle/>
          <a:p>
            <a:pPr algn="ctr"/>
            <a:r>
              <a:rPr lang="en-US" sz="7200" b="1" dirty="0">
                <a:solidFill>
                  <a:srgbClr val="46B0FA"/>
                </a:solidFill>
                <a:latin typeface="Arial" panose="020B0604020202020204" pitchFamily="34" charset="0"/>
                <a:cs typeface="Arial" panose="020B0604020202020204" pitchFamily="34" charset="0"/>
              </a:rPr>
              <a:t>Thank You</a:t>
            </a:r>
            <a:endParaRPr lang="en-IN" sz="7200" b="1" dirty="0">
              <a:solidFill>
                <a:srgbClr val="46B0FA"/>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2CAC4841-A02D-5F00-0FB1-D7F02D7DC16B}"/>
              </a:ext>
            </a:extLst>
          </p:cNvPr>
          <p:cNvSpPr/>
          <p:nvPr/>
        </p:nvSpPr>
        <p:spPr>
          <a:xfrm>
            <a:off x="10668000" y="150471"/>
            <a:ext cx="1381246" cy="6829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picture containing text, clipart&#10;&#10;Description automatically generated">
            <a:extLst>
              <a:ext uri="{FF2B5EF4-FFF2-40B4-BE49-F238E27FC236}">
                <a16:creationId xmlns:a16="http://schemas.microsoft.com/office/drawing/2014/main" id="{C7151A69-4CA7-A741-F191-A0717252C5B8}"/>
              </a:ext>
            </a:extLst>
          </p:cNvPr>
          <p:cNvPicPr>
            <a:picLocks noChangeAspect="1"/>
          </p:cNvPicPr>
          <p:nvPr/>
        </p:nvPicPr>
        <p:blipFill>
          <a:blip r:embed="rId2"/>
          <a:stretch>
            <a:fillRect/>
          </a:stretch>
        </p:blipFill>
        <p:spPr>
          <a:xfrm>
            <a:off x="3992880" y="1709987"/>
            <a:ext cx="4206240" cy="1806854"/>
          </a:xfrm>
          <a:prstGeom prst="rect">
            <a:avLst/>
          </a:prstGeom>
        </p:spPr>
      </p:pic>
    </p:spTree>
    <p:extLst>
      <p:ext uri="{BB962C8B-B14F-4D97-AF65-F5344CB8AC3E}">
        <p14:creationId xmlns:p14="http://schemas.microsoft.com/office/powerpoint/2010/main" val="1151305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9AA4D-FDF4-0EEF-78BD-F6330632A1F3}"/>
              </a:ext>
            </a:extLst>
          </p:cNvPr>
          <p:cNvSpPr>
            <a:spLocks noGrp="1"/>
          </p:cNvSpPr>
          <p:nvPr>
            <p:ph type="ctrTitle"/>
          </p:nvPr>
        </p:nvSpPr>
        <p:spPr>
          <a:xfrm>
            <a:off x="1461246" y="296092"/>
            <a:ext cx="9206753" cy="1165925"/>
          </a:xfrm>
        </p:spPr>
        <p:txBody>
          <a:bodyPr>
            <a:normAutofit/>
          </a:bodyPr>
          <a:lstStyle/>
          <a:p>
            <a:r>
              <a:rPr lang="en-IN" b="1" dirty="0">
                <a:solidFill>
                  <a:srgbClr val="0070C0"/>
                </a:solidFill>
              </a:rPr>
              <a:t>Introduction</a:t>
            </a:r>
          </a:p>
        </p:txBody>
      </p:sp>
      <p:sp>
        <p:nvSpPr>
          <p:cNvPr id="3" name="Subtitle 2">
            <a:extLst>
              <a:ext uri="{FF2B5EF4-FFF2-40B4-BE49-F238E27FC236}">
                <a16:creationId xmlns:a16="http://schemas.microsoft.com/office/drawing/2014/main" id="{B892DCAC-58A1-4F93-8D5C-F22E9A07EC56}"/>
              </a:ext>
            </a:extLst>
          </p:cNvPr>
          <p:cNvSpPr>
            <a:spLocks noGrp="1"/>
          </p:cNvSpPr>
          <p:nvPr>
            <p:ph type="subTitle" idx="1"/>
          </p:nvPr>
        </p:nvSpPr>
        <p:spPr>
          <a:xfrm>
            <a:off x="1492622" y="1653111"/>
            <a:ext cx="9144000" cy="2924268"/>
          </a:xfrm>
        </p:spPr>
        <p:txBody>
          <a:bodyPr>
            <a:noAutofit/>
          </a:bodyPr>
          <a:lstStyle/>
          <a:p>
            <a:pPr algn="just"/>
            <a:r>
              <a:rPr lang="en-IN" sz="1800" dirty="0">
                <a:latin typeface="Times New Roman" panose="02020603050405020304" pitchFamily="18" charset="0"/>
                <a:cs typeface="Times New Roman" panose="02020603050405020304" pitchFamily="18" charset="0"/>
              </a:rPr>
              <a:t>Virtual try-ons have revolutionized the way people shop for clothes, accessories, and footwear. The technology behind virtual try-ons has advanced significantly in recent years, and it's now possible to experience a realistic, true-to-life simulation of how a product would look on you.</a:t>
            </a:r>
          </a:p>
          <a:p>
            <a:pPr algn="just"/>
            <a:r>
              <a:rPr lang="en-IN" sz="1800" dirty="0">
                <a:latin typeface="Times New Roman" panose="02020603050405020304" pitchFamily="18" charset="0"/>
                <a:cs typeface="Times New Roman" panose="02020603050405020304" pitchFamily="18" charset="0"/>
              </a:rPr>
              <a:t>In our virtual try-on project, we aim to provide a seamless and intuitive shopping experience for customers by incorporating cutting-edge technology and user-</a:t>
            </a:r>
            <a:r>
              <a:rPr lang="en-IN" sz="1800" dirty="0" err="1">
                <a:latin typeface="Times New Roman" panose="02020603050405020304" pitchFamily="18" charset="0"/>
                <a:cs typeface="Times New Roman" panose="02020603050405020304" pitchFamily="18" charset="0"/>
              </a:rPr>
              <a:t>centered</a:t>
            </a:r>
            <a:r>
              <a:rPr lang="en-IN" sz="1800" dirty="0">
                <a:latin typeface="Times New Roman" panose="02020603050405020304" pitchFamily="18" charset="0"/>
                <a:cs typeface="Times New Roman" panose="02020603050405020304" pitchFamily="18" charset="0"/>
              </a:rPr>
              <a:t> design. Our virtual try-on system will allow customers to easily try on a wide range of products, from clothing to footwear and accessories, using just a smartphone or computer webcam. With a simple, user-friendly interface and accurate product representation, our virtual try-on system will provide customers with the confidence to make informed purchase decisions.</a:t>
            </a:r>
          </a:p>
          <a:p>
            <a:pPr algn="just"/>
            <a:r>
              <a:rPr lang="en-IN" sz="1800" dirty="0">
                <a:latin typeface="Times New Roman" panose="02020603050405020304" pitchFamily="18" charset="0"/>
                <a:cs typeface="Times New Roman" panose="02020603050405020304" pitchFamily="18" charset="0"/>
              </a:rPr>
              <a:t>Our project is designed to address the common challenges faced by online shoppers, such as sizing, fit, and colour accuracy. With our virtual try-on system, customers will be able to see exactly how a product fits, without the need for physical fitting rooms or trying on multiple sizes. Additionally, the use of augmented reality technology will allow customers to see the product in the context of their own environment, helping them visualize how the product will look in real life.</a:t>
            </a:r>
          </a:p>
          <a:p>
            <a:pPr algn="just"/>
            <a:r>
              <a:rPr lang="en-IN" sz="1800" dirty="0">
                <a:latin typeface="Times New Roman" panose="02020603050405020304" pitchFamily="18" charset="0"/>
                <a:cs typeface="Times New Roman" panose="02020603050405020304" pitchFamily="18" charset="0"/>
              </a:rPr>
              <a:t>We believe that virtual try-ons are the future of online shopping and our project will provide customers with a more engaging, interactive, and enjoyable shopping experience.</a:t>
            </a:r>
          </a:p>
        </p:txBody>
      </p:sp>
    </p:spTree>
    <p:extLst>
      <p:ext uri="{BB962C8B-B14F-4D97-AF65-F5344CB8AC3E}">
        <p14:creationId xmlns:p14="http://schemas.microsoft.com/office/powerpoint/2010/main" val="309240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9AA4D-FDF4-0EEF-78BD-F6330632A1F3}"/>
              </a:ext>
            </a:extLst>
          </p:cNvPr>
          <p:cNvSpPr>
            <a:spLocks noGrp="1"/>
          </p:cNvSpPr>
          <p:nvPr>
            <p:ph type="ctrTitle"/>
          </p:nvPr>
        </p:nvSpPr>
        <p:spPr>
          <a:xfrm>
            <a:off x="1492623" y="159042"/>
            <a:ext cx="9206753" cy="1316037"/>
          </a:xfrm>
        </p:spPr>
        <p:txBody>
          <a:bodyPr>
            <a:normAutofit/>
          </a:bodyPr>
          <a:lstStyle/>
          <a:p>
            <a:r>
              <a:rPr lang="en-IN" b="1" dirty="0">
                <a:solidFill>
                  <a:srgbClr val="0070C0"/>
                </a:solidFill>
              </a:rPr>
              <a:t>Problem Statement</a:t>
            </a:r>
          </a:p>
        </p:txBody>
      </p:sp>
      <p:sp>
        <p:nvSpPr>
          <p:cNvPr id="3" name="Subtitle 2">
            <a:extLst>
              <a:ext uri="{FF2B5EF4-FFF2-40B4-BE49-F238E27FC236}">
                <a16:creationId xmlns:a16="http://schemas.microsoft.com/office/drawing/2014/main" id="{B892DCAC-58A1-4F93-8D5C-F22E9A07EC56}"/>
              </a:ext>
            </a:extLst>
          </p:cNvPr>
          <p:cNvSpPr>
            <a:spLocks noGrp="1"/>
          </p:cNvSpPr>
          <p:nvPr>
            <p:ph type="subTitle" idx="1"/>
          </p:nvPr>
        </p:nvSpPr>
        <p:spPr>
          <a:xfrm>
            <a:off x="609598" y="1558084"/>
            <a:ext cx="11277601" cy="5014987"/>
          </a:xfrm>
        </p:spPr>
        <p:txBody>
          <a:bodyPr>
            <a:normAutofit lnSpcReduction="10000"/>
          </a:bodyPr>
          <a:lstStyle/>
          <a:p>
            <a:pPr lvl="0" algn="l">
              <a:spcBef>
                <a:spcPts val="0"/>
              </a:spcBef>
            </a:pPr>
            <a:r>
              <a:rPr lang="en-US" dirty="0">
                <a:latin typeface="Times New Roman" panose="02020603050405020304" pitchFamily="18" charset="0"/>
                <a:cs typeface="Times New Roman" panose="02020603050405020304" pitchFamily="18" charset="0"/>
              </a:rPr>
              <a:t>The problem that our virtual try-on project aims to solve is the lack of an accurate and convenient method for online shoppers to visualize how a product would look on them before making a purchase.  </a:t>
            </a:r>
          </a:p>
          <a:p>
            <a:pPr lvl="0" algn="l">
              <a:spcBef>
                <a:spcPts val="0"/>
              </a:spcBef>
            </a:pPr>
            <a:r>
              <a:rPr lang="en-US" dirty="0">
                <a:latin typeface="Times New Roman" panose="02020603050405020304" pitchFamily="18" charset="0"/>
                <a:cs typeface="Times New Roman" panose="02020603050405020304" pitchFamily="18" charset="0"/>
              </a:rPr>
              <a:t>                                                                                                                                               Despite the growth of e-commerce, online shopping still presents several challenges for customers, including:</a:t>
            </a:r>
          </a:p>
          <a:p>
            <a:pPr lvl="0" algn="l">
              <a:spcBef>
                <a:spcPts val="0"/>
              </a:spcBef>
            </a:pPr>
            <a:endParaRPr lang="en-US" dirty="0">
              <a:latin typeface="Times New Roman" panose="02020603050405020304" pitchFamily="18" charset="0"/>
              <a:cs typeface="Times New Roman" panose="02020603050405020304" pitchFamily="18" charset="0"/>
            </a:endParaRPr>
          </a:p>
          <a:p>
            <a:pPr lvl="0" algn="just">
              <a:lnSpc>
                <a:spcPct val="115000"/>
              </a:lnSpc>
              <a:spcBef>
                <a:spcPts val="0"/>
              </a:spcBef>
            </a:pPr>
            <a:r>
              <a:rPr lang="en-US" dirty="0">
                <a:latin typeface="Times New Roman" panose="02020603050405020304" pitchFamily="18" charset="0"/>
                <a:ea typeface="Calibri"/>
                <a:cs typeface="Times New Roman" panose="02020603050405020304" pitchFamily="18" charset="0"/>
                <a:sym typeface="Calibri"/>
              </a:rPr>
              <a:t> ● Difficulty in determining the right size and fit of a product: Online shoppers often face difficulties in determining the correct size and fit of a product, which can lead to frustration and return costs.</a:t>
            </a:r>
          </a:p>
          <a:p>
            <a:pPr lvl="0" algn="just">
              <a:lnSpc>
                <a:spcPct val="115000"/>
              </a:lnSpc>
              <a:spcBef>
                <a:spcPts val="1200"/>
              </a:spcBef>
            </a:pPr>
            <a:r>
              <a:rPr lang="en-US" dirty="0">
                <a:latin typeface="Times New Roman" panose="02020603050405020304" pitchFamily="18" charset="0"/>
                <a:ea typeface="Calibri"/>
                <a:cs typeface="Times New Roman" panose="02020603050405020304" pitchFamily="18" charset="0"/>
                <a:sym typeface="Calibri"/>
              </a:rPr>
              <a:t> ● Inaccurate product representation: Product images online may not accurately represent the color, texture, or fit of a product, leading to disappointment and dissatisfaction with the purchase.</a:t>
            </a:r>
          </a:p>
        </p:txBody>
      </p:sp>
    </p:spTree>
    <p:extLst>
      <p:ext uri="{BB962C8B-B14F-4D97-AF65-F5344CB8AC3E}">
        <p14:creationId xmlns:p14="http://schemas.microsoft.com/office/powerpoint/2010/main" val="1931128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40228" y="4926655"/>
            <a:ext cx="10572206" cy="1889748"/>
          </a:xfrm>
          <a:prstGeom prst="rect">
            <a:avLst/>
          </a:prstGeom>
        </p:spPr>
        <p:txBody>
          <a:bodyPr wrap="square">
            <a:spAutoFit/>
          </a:bodyPr>
          <a:lstStyle/>
          <a:p>
            <a:pPr marL="342900" lvl="0" indent="-342900" algn="just">
              <a:lnSpc>
                <a:spcPct val="115000"/>
              </a:lnSpc>
              <a:spcBef>
                <a:spcPts val="1200"/>
              </a:spcBef>
              <a:spcAft>
                <a:spcPts val="1200"/>
              </a:spcAft>
              <a:buFont typeface="Arial" panose="020B0604020202020204" pitchFamily="34" charset="0"/>
              <a:buChar char="•"/>
            </a:pPr>
            <a:r>
              <a:rPr lang="en-US" sz="2400" dirty="0">
                <a:latin typeface="Times New Roman" panose="02020603050405020304" pitchFamily="18" charset="0"/>
                <a:ea typeface="Calibri"/>
                <a:cs typeface="Times New Roman" panose="02020603050405020304" pitchFamily="18" charset="0"/>
                <a:sym typeface="Calibri"/>
              </a:rPr>
              <a:t>Lack of interactivity: Shopping online can be a passive experience, lacking the interactivity and engagement that customers often experience when shopping in-store. </a:t>
            </a:r>
          </a:p>
          <a:p>
            <a:pPr lvl="0" algn="just">
              <a:spcBef>
                <a:spcPts val="0"/>
              </a:spcBef>
            </a:pPr>
            <a:endParaRPr lang="en-US" sz="2400" dirty="0">
              <a:latin typeface="Times New Roman" panose="02020603050405020304" pitchFamily="18" charset="0"/>
              <a:cs typeface="Times New Roman" panose="02020603050405020304" pitchFamily="18" charset="0"/>
            </a:endParaRPr>
          </a:p>
        </p:txBody>
      </p:sp>
      <p:pic>
        <p:nvPicPr>
          <p:cNvPr id="6" name="Picture 5" descr="VITON-HD: High-Resolution Virtual Try-On via Misalignment-Aware  Normalization">
            <a:extLst>
              <a:ext uri="{FF2B5EF4-FFF2-40B4-BE49-F238E27FC236}">
                <a16:creationId xmlns:a16="http://schemas.microsoft.com/office/drawing/2014/main" id="{F4004670-72ED-65FD-EB18-F47B574FCC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213" y="484239"/>
            <a:ext cx="9552328" cy="4199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194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9AA4D-FDF4-0EEF-78BD-F6330632A1F3}"/>
              </a:ext>
            </a:extLst>
          </p:cNvPr>
          <p:cNvSpPr>
            <a:spLocks noGrp="1"/>
          </p:cNvSpPr>
          <p:nvPr>
            <p:ph type="ctrTitle"/>
          </p:nvPr>
        </p:nvSpPr>
        <p:spPr>
          <a:xfrm>
            <a:off x="731519" y="45831"/>
            <a:ext cx="10089778" cy="1316037"/>
          </a:xfrm>
        </p:spPr>
        <p:txBody>
          <a:bodyPr>
            <a:normAutofit/>
          </a:bodyPr>
          <a:lstStyle/>
          <a:p>
            <a:r>
              <a:rPr lang="en-IN" sz="4800" b="1" dirty="0">
                <a:solidFill>
                  <a:srgbClr val="0070C0"/>
                </a:solidFill>
              </a:rPr>
              <a:t>Industrial Uses and Target Beneficiary</a:t>
            </a:r>
          </a:p>
        </p:txBody>
      </p:sp>
      <p:sp>
        <p:nvSpPr>
          <p:cNvPr id="3" name="Subtitle 2">
            <a:extLst>
              <a:ext uri="{FF2B5EF4-FFF2-40B4-BE49-F238E27FC236}">
                <a16:creationId xmlns:a16="http://schemas.microsoft.com/office/drawing/2014/main" id="{B892DCAC-58A1-4F93-8D5C-F22E9A07EC56}"/>
              </a:ext>
            </a:extLst>
          </p:cNvPr>
          <p:cNvSpPr>
            <a:spLocks noGrp="1"/>
          </p:cNvSpPr>
          <p:nvPr>
            <p:ph type="subTitle" idx="1"/>
          </p:nvPr>
        </p:nvSpPr>
        <p:spPr>
          <a:xfrm>
            <a:off x="609598" y="1558084"/>
            <a:ext cx="11277601" cy="5014987"/>
          </a:xfrm>
        </p:spPr>
        <p:txBody>
          <a:bodyPr>
            <a:normAutofit/>
          </a:bodyPr>
          <a:lstStyle/>
          <a:p>
            <a:pPr algn="just"/>
            <a:r>
              <a:rPr lang="en-IN" sz="2000" dirty="0">
                <a:latin typeface="Times New Roman" panose="02020603050405020304" pitchFamily="18" charset="0"/>
                <a:cs typeface="Times New Roman" panose="02020603050405020304" pitchFamily="18" charset="0"/>
              </a:rPr>
              <a:t>Fashion Industry: The target beneficiaries for a virtual try-on project in the fashion industry could be online shoppers. Virtual try-on technology can provide a more engaging and immersive shopping experience, allowing customers to try on clothes and see how they look before making a purchase.</a:t>
            </a:r>
          </a:p>
          <a:p>
            <a:pPr algn="just"/>
            <a:r>
              <a:rPr lang="en-IN" sz="2000" dirty="0">
                <a:latin typeface="Times New Roman" panose="02020603050405020304" pitchFamily="18" charset="0"/>
                <a:cs typeface="Times New Roman" panose="02020603050405020304" pitchFamily="18" charset="0"/>
              </a:rPr>
              <a:t>Beauty Industry: Virtual try-on technology can also be used in the beauty industry to help customers test makeup products before buying them. Target beneficiaries could be people looking to try out different makeup looks without having to physically apply the products themselves.</a:t>
            </a:r>
          </a:p>
          <a:p>
            <a:pPr algn="just"/>
            <a:r>
              <a:rPr lang="en-IN" sz="2000" dirty="0">
                <a:latin typeface="Times New Roman" panose="02020603050405020304" pitchFamily="18" charset="0"/>
                <a:cs typeface="Times New Roman" panose="02020603050405020304" pitchFamily="18" charset="0"/>
              </a:rPr>
              <a:t>Eyewear Industry: Virtual try-on technology can help customers try on glasses and see how they look before making a purchase. Target beneficiaries could be people with vision problems who need to buy glasses, but prefer to do so online.</a:t>
            </a:r>
          </a:p>
          <a:p>
            <a:pPr algn="just"/>
            <a:r>
              <a:rPr lang="en-IN" sz="2000" dirty="0">
                <a:latin typeface="Times New Roman" panose="02020603050405020304" pitchFamily="18" charset="0"/>
                <a:cs typeface="Times New Roman" panose="02020603050405020304" pitchFamily="18" charset="0"/>
              </a:rPr>
              <a:t>Home Decor Industry: A virtual try-on project in the home decor industry could target homeowners who are looking to redecorate their homes. The technology can allow them to visualize how furniture and decor items would look in their homes before making a purchase.</a:t>
            </a:r>
          </a:p>
          <a:p>
            <a:pPr algn="just"/>
            <a:r>
              <a:rPr lang="en-IN" sz="2000" dirty="0">
                <a:latin typeface="Times New Roman" panose="02020603050405020304" pitchFamily="18" charset="0"/>
                <a:cs typeface="Times New Roman" panose="02020603050405020304" pitchFamily="18" charset="0"/>
              </a:rPr>
              <a:t>Automotive Industry: Virtual try-on technology can also be used in the automotive industry to help customers see how different car models would look in different </a:t>
            </a:r>
            <a:r>
              <a:rPr lang="en-IN" sz="2000" dirty="0" err="1">
                <a:latin typeface="Times New Roman" panose="02020603050405020304" pitchFamily="18" charset="0"/>
                <a:cs typeface="Times New Roman" panose="02020603050405020304" pitchFamily="18" charset="0"/>
              </a:rPr>
              <a:t>colors</a:t>
            </a:r>
            <a:r>
              <a:rPr lang="en-IN" sz="2000" dirty="0">
                <a:latin typeface="Times New Roman" panose="02020603050405020304" pitchFamily="18" charset="0"/>
                <a:cs typeface="Times New Roman" panose="02020603050405020304" pitchFamily="18" charset="0"/>
              </a:rPr>
              <a:t> and configurations. Target beneficiaries could be car enthusiasts who are interested in customizing their cars.</a:t>
            </a:r>
          </a:p>
        </p:txBody>
      </p:sp>
    </p:spTree>
    <p:extLst>
      <p:ext uri="{BB962C8B-B14F-4D97-AF65-F5344CB8AC3E}">
        <p14:creationId xmlns:p14="http://schemas.microsoft.com/office/powerpoint/2010/main" val="3882251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FDA918-9489-4D8C-50A1-85E1257EEAFF}"/>
              </a:ext>
            </a:extLst>
          </p:cNvPr>
          <p:cNvSpPr txBox="1"/>
          <p:nvPr/>
        </p:nvSpPr>
        <p:spPr>
          <a:xfrm>
            <a:off x="1615328" y="5844988"/>
            <a:ext cx="8961344" cy="64633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Analogy is we have a  images of clothing items which we have to superimpose on the live camera capture of the user.</a:t>
            </a:r>
          </a:p>
        </p:txBody>
      </p:sp>
      <p:sp>
        <p:nvSpPr>
          <p:cNvPr id="5" name="TextBox 4">
            <a:extLst>
              <a:ext uri="{FF2B5EF4-FFF2-40B4-BE49-F238E27FC236}">
                <a16:creationId xmlns:a16="http://schemas.microsoft.com/office/drawing/2014/main" id="{A8120CC7-85E8-D25C-C0D2-D72935AEFB2F}"/>
              </a:ext>
            </a:extLst>
          </p:cNvPr>
          <p:cNvSpPr txBox="1"/>
          <p:nvPr/>
        </p:nvSpPr>
        <p:spPr>
          <a:xfrm flipH="1">
            <a:off x="3487269" y="598565"/>
            <a:ext cx="5217459" cy="584775"/>
          </a:xfrm>
          <a:prstGeom prst="rect">
            <a:avLst/>
          </a:prstGeom>
          <a:noFill/>
        </p:spPr>
        <p:txBody>
          <a:bodyPr wrap="square" rtlCol="0">
            <a:spAutoFit/>
          </a:bodyPr>
          <a:lstStyle/>
          <a:p>
            <a:pPr algn="ctr"/>
            <a:r>
              <a:rPr lang="en-IN" sz="3200" b="1" dirty="0">
                <a:solidFill>
                  <a:srgbClr val="0070C0"/>
                </a:solidFill>
              </a:rPr>
              <a:t>Basic Analogy Of the project</a:t>
            </a:r>
          </a:p>
        </p:txBody>
      </p:sp>
      <p:pic>
        <p:nvPicPr>
          <p:cNvPr id="7" name="Picture 6" descr="C:\Users\dell\Desktop\uml.jpg"/>
          <p:cNvPicPr/>
          <p:nvPr/>
        </p:nvPicPr>
        <p:blipFill>
          <a:blip r:embed="rId2">
            <a:extLst>
              <a:ext uri="{28A0092B-C50C-407E-A947-70E740481C1C}">
                <a14:useLocalDpi xmlns:a14="http://schemas.microsoft.com/office/drawing/2010/main" val="0"/>
              </a:ext>
            </a:extLst>
          </a:blip>
          <a:srcRect/>
          <a:stretch>
            <a:fillRect/>
          </a:stretch>
        </p:blipFill>
        <p:spPr bwMode="auto">
          <a:xfrm>
            <a:off x="1183341" y="1407458"/>
            <a:ext cx="9853893" cy="4231341"/>
          </a:xfrm>
          <a:prstGeom prst="rect">
            <a:avLst/>
          </a:prstGeom>
          <a:noFill/>
          <a:ln>
            <a:noFill/>
          </a:ln>
        </p:spPr>
      </p:pic>
    </p:spTree>
    <p:extLst>
      <p:ext uri="{BB962C8B-B14F-4D97-AF65-F5344CB8AC3E}">
        <p14:creationId xmlns:p14="http://schemas.microsoft.com/office/powerpoint/2010/main" val="3126694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C7935-36F9-2433-EC13-8BEA5667F8F2}"/>
              </a:ext>
            </a:extLst>
          </p:cNvPr>
          <p:cNvSpPr>
            <a:spLocks noGrp="1"/>
          </p:cNvSpPr>
          <p:nvPr>
            <p:ph type="ctrTitle"/>
          </p:nvPr>
        </p:nvSpPr>
        <p:spPr>
          <a:xfrm>
            <a:off x="1524000" y="403131"/>
            <a:ext cx="9144000" cy="1197069"/>
          </a:xfrm>
        </p:spPr>
        <p:txBody>
          <a:bodyPr/>
          <a:lstStyle/>
          <a:p>
            <a:r>
              <a:rPr lang="en-IN" b="1" dirty="0">
                <a:solidFill>
                  <a:srgbClr val="0070C0"/>
                </a:solidFill>
              </a:rPr>
              <a:t>Ideology Behind The Project</a:t>
            </a:r>
          </a:p>
        </p:txBody>
      </p:sp>
      <p:sp>
        <p:nvSpPr>
          <p:cNvPr id="3" name="Subtitle 2">
            <a:extLst>
              <a:ext uri="{FF2B5EF4-FFF2-40B4-BE49-F238E27FC236}">
                <a16:creationId xmlns:a16="http://schemas.microsoft.com/office/drawing/2014/main" id="{70D134CC-C380-9474-1CE0-A5F8F78254EF}"/>
              </a:ext>
            </a:extLst>
          </p:cNvPr>
          <p:cNvSpPr>
            <a:spLocks noGrp="1"/>
          </p:cNvSpPr>
          <p:nvPr>
            <p:ph type="subTitle" idx="1"/>
          </p:nvPr>
        </p:nvSpPr>
        <p:spPr>
          <a:xfrm>
            <a:off x="975360" y="2020389"/>
            <a:ext cx="10398034" cy="4249782"/>
          </a:xfrm>
        </p:spPr>
        <p:txBody>
          <a:bodyPr>
            <a:normAutofit/>
          </a:bodyPr>
          <a:lstStyle/>
          <a:p>
            <a:pPr algn="just"/>
            <a:r>
              <a:rPr lang="en-US" dirty="0">
                <a:latin typeface="Times New Roman" panose="02020603050405020304" pitchFamily="18" charset="0"/>
                <a:cs typeface="Times New Roman" panose="02020603050405020304" pitchFamily="18" charset="0"/>
              </a:rPr>
              <a:t>The basic ideology of a virtual try-on project is to allow customers to virtually try on a product, such as clothing or accessories, before making a purchase. This is achieved by using advanced technology such as computer vision, augmented reality, and machine learning to create a realistic virtual representation of the product that can be superimposed onto a live image or video of the customer.</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The basic ideology of a virtual try-on project is to allow customers to virtually try on a product, such as clothing or accessories, before making a purchase. This is achieved by using advanced technology such as computer vision, augmented reality, and machine learning to create a realistic virtual representation of the product that can be superimposed onto a live image or video of the customer.</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95451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C7935-36F9-2433-EC13-8BEA5667F8F2}"/>
              </a:ext>
            </a:extLst>
          </p:cNvPr>
          <p:cNvSpPr>
            <a:spLocks noGrp="1"/>
          </p:cNvSpPr>
          <p:nvPr>
            <p:ph type="ctrTitle"/>
          </p:nvPr>
        </p:nvSpPr>
        <p:spPr>
          <a:xfrm>
            <a:off x="1524000" y="403131"/>
            <a:ext cx="9144000" cy="1197069"/>
          </a:xfrm>
        </p:spPr>
        <p:txBody>
          <a:bodyPr/>
          <a:lstStyle/>
          <a:p>
            <a:r>
              <a:rPr lang="en-IN" b="1" dirty="0">
                <a:solidFill>
                  <a:srgbClr val="0070C0"/>
                </a:solidFill>
              </a:rPr>
              <a:t>Building the Prototype</a:t>
            </a:r>
          </a:p>
        </p:txBody>
      </p:sp>
      <p:sp>
        <p:nvSpPr>
          <p:cNvPr id="3" name="Subtitle 2">
            <a:extLst>
              <a:ext uri="{FF2B5EF4-FFF2-40B4-BE49-F238E27FC236}">
                <a16:creationId xmlns:a16="http://schemas.microsoft.com/office/drawing/2014/main" id="{70D134CC-C380-9474-1CE0-A5F8F78254EF}"/>
              </a:ext>
            </a:extLst>
          </p:cNvPr>
          <p:cNvSpPr>
            <a:spLocks noGrp="1"/>
          </p:cNvSpPr>
          <p:nvPr>
            <p:ph type="subTitle" idx="1"/>
          </p:nvPr>
        </p:nvSpPr>
        <p:spPr>
          <a:xfrm>
            <a:off x="1524000" y="2130245"/>
            <a:ext cx="9144000" cy="3971365"/>
          </a:xfrm>
        </p:spPr>
        <p:txBody>
          <a:bodyPr>
            <a:normAutofit/>
          </a:bodyPr>
          <a:lstStyle/>
          <a:p>
            <a:pPr algn="l"/>
            <a:r>
              <a:rPr lang="en-IN" b="1" dirty="0">
                <a:latin typeface="Times New Roman" panose="02020603050405020304" pitchFamily="18" charset="0"/>
                <a:cs typeface="Times New Roman" panose="02020603050405020304" pitchFamily="18" charset="0"/>
              </a:rPr>
              <a:t>Inputs Provided:</a:t>
            </a:r>
          </a:p>
          <a:p>
            <a:pPr marL="342900" indent="-342900" algn="l">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Images of clothing items in .</a:t>
            </a:r>
            <a:r>
              <a:rPr lang="en-IN" dirty="0" err="1">
                <a:latin typeface="Times New Roman" panose="02020603050405020304" pitchFamily="18" charset="0"/>
                <a:cs typeface="Times New Roman" panose="02020603050405020304" pitchFamily="18" charset="0"/>
              </a:rPr>
              <a:t>png</a:t>
            </a:r>
            <a:r>
              <a:rPr lang="en-IN" dirty="0">
                <a:latin typeface="Times New Roman" panose="02020603050405020304" pitchFamily="18" charset="0"/>
                <a:cs typeface="Times New Roman" panose="02020603050405020304" pitchFamily="18" charset="0"/>
              </a:rPr>
              <a:t> format.</a:t>
            </a:r>
          </a:p>
          <a:p>
            <a:pPr marL="342900" indent="-342900" algn="l">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Live video capture of the user using the webcam of the device.</a:t>
            </a:r>
          </a:p>
          <a:p>
            <a:pPr algn="l"/>
            <a:endParaRPr lang="en-IN"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7629" y="3729107"/>
            <a:ext cx="4142484" cy="2628514"/>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887" y="3516290"/>
            <a:ext cx="2312952" cy="305414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3562" y="3439516"/>
            <a:ext cx="2417455" cy="3192139"/>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3521" y="3516290"/>
            <a:ext cx="2221604" cy="2933526"/>
          </a:xfrm>
          <a:prstGeom prst="rect">
            <a:avLst/>
          </a:prstGeom>
        </p:spPr>
      </p:pic>
    </p:spTree>
    <p:extLst>
      <p:ext uri="{BB962C8B-B14F-4D97-AF65-F5344CB8AC3E}">
        <p14:creationId xmlns:p14="http://schemas.microsoft.com/office/powerpoint/2010/main" val="2446489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12662</TotalTime>
  <Words>1501</Words>
  <Application>Microsoft Office PowerPoint</Application>
  <PresentationFormat>Widescreen</PresentationFormat>
  <Paragraphs>130</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Times New Roman</vt:lpstr>
      <vt:lpstr>Office Theme</vt:lpstr>
      <vt:lpstr>PowerPoint Presentation</vt:lpstr>
      <vt:lpstr>PowerPoint Presentation</vt:lpstr>
      <vt:lpstr>Introduction</vt:lpstr>
      <vt:lpstr>Problem Statement</vt:lpstr>
      <vt:lpstr>PowerPoint Presentation</vt:lpstr>
      <vt:lpstr>Industrial Uses and Target Beneficiary</vt:lpstr>
      <vt:lpstr>PowerPoint Presentation</vt:lpstr>
      <vt:lpstr>Ideology Behind The Project</vt:lpstr>
      <vt:lpstr>Building the Prototype</vt:lpstr>
      <vt:lpstr>PowerPoint Presentation</vt:lpstr>
      <vt:lpstr>Outputs:</vt:lpstr>
      <vt:lpstr>Live Demo For Prediction</vt:lpstr>
      <vt:lpstr>Pert Chart</vt:lpstr>
      <vt:lpstr>Attained Deliverables</vt:lpstr>
      <vt:lpstr>SWOT: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Stuti Gandhi</dc:creator>
  <cp:lastModifiedBy>dell</cp:lastModifiedBy>
  <cp:revision>1144</cp:revision>
  <dcterms:created xsi:type="dcterms:W3CDTF">2021-05-06T09:42:21Z</dcterms:created>
  <dcterms:modified xsi:type="dcterms:W3CDTF">2023-05-02T07:42:08Z</dcterms:modified>
</cp:coreProperties>
</file>